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3" r:id="rId5"/>
    <p:sldMasterId id="2147483770" r:id="rId6"/>
    <p:sldMasterId id="2147483809" r:id="rId7"/>
    <p:sldMasterId id="2147483848" r:id="rId8"/>
    <p:sldMasterId id="2147483887" r:id="rId9"/>
    <p:sldMasterId id="2147483894" r:id="rId10"/>
  </p:sldMasterIdLst>
  <p:notesMasterIdLst>
    <p:notesMasterId r:id="rId88"/>
  </p:notesMasterIdLst>
  <p:handoutMasterIdLst>
    <p:handoutMasterId r:id="rId89"/>
  </p:handoutMasterIdLst>
  <p:sldIdLst>
    <p:sldId id="350" r:id="rId11"/>
    <p:sldId id="299" r:id="rId12"/>
    <p:sldId id="2147374760" r:id="rId13"/>
    <p:sldId id="2147374774" r:id="rId14"/>
    <p:sldId id="2147374775" r:id="rId15"/>
    <p:sldId id="2147473562" r:id="rId16"/>
    <p:sldId id="2147374770" r:id="rId17"/>
    <p:sldId id="2147374771" r:id="rId18"/>
    <p:sldId id="2147374772" r:id="rId19"/>
    <p:sldId id="2147374763" r:id="rId20"/>
    <p:sldId id="2147374764" r:id="rId21"/>
    <p:sldId id="2147374765" r:id="rId22"/>
    <p:sldId id="2146448456" r:id="rId23"/>
    <p:sldId id="2146448458" r:id="rId24"/>
    <p:sldId id="2147374768" r:id="rId25"/>
    <p:sldId id="2146448457" r:id="rId26"/>
    <p:sldId id="395" r:id="rId27"/>
    <p:sldId id="355" r:id="rId28"/>
    <p:sldId id="732" r:id="rId29"/>
    <p:sldId id="2146448442" r:id="rId30"/>
    <p:sldId id="2146448443" r:id="rId31"/>
    <p:sldId id="374" r:id="rId32"/>
    <p:sldId id="589" r:id="rId33"/>
    <p:sldId id="377" r:id="rId34"/>
    <p:sldId id="378" r:id="rId35"/>
    <p:sldId id="379" r:id="rId36"/>
    <p:sldId id="380" r:id="rId37"/>
    <p:sldId id="381" r:id="rId38"/>
    <p:sldId id="382" r:id="rId39"/>
    <p:sldId id="384" r:id="rId40"/>
    <p:sldId id="2146448459" r:id="rId41"/>
    <p:sldId id="2147374789" r:id="rId42"/>
    <p:sldId id="2147374797" r:id="rId43"/>
    <p:sldId id="2147374790" r:id="rId44"/>
    <p:sldId id="2147374787" r:id="rId45"/>
    <p:sldId id="2147374788" r:id="rId46"/>
    <p:sldId id="2147374780" r:id="rId47"/>
    <p:sldId id="2147374795" r:id="rId48"/>
    <p:sldId id="2147374773" r:id="rId49"/>
    <p:sldId id="2147374796" r:id="rId50"/>
    <p:sldId id="2147473564" r:id="rId51"/>
    <p:sldId id="2147374777" r:id="rId52"/>
    <p:sldId id="2147374793" r:id="rId53"/>
    <p:sldId id="433" r:id="rId54"/>
    <p:sldId id="2146448452" r:id="rId55"/>
    <p:sldId id="2146448451" r:id="rId56"/>
    <p:sldId id="2146448466" r:id="rId57"/>
    <p:sldId id="2147374782" r:id="rId58"/>
    <p:sldId id="2147374783" r:id="rId59"/>
    <p:sldId id="2147374784" r:id="rId60"/>
    <p:sldId id="2146448446" r:id="rId61"/>
    <p:sldId id="2146448450" r:id="rId62"/>
    <p:sldId id="463" r:id="rId63"/>
    <p:sldId id="2146448445" r:id="rId64"/>
    <p:sldId id="2147473569" r:id="rId65"/>
    <p:sldId id="2147473570" r:id="rId66"/>
    <p:sldId id="2147473571" r:id="rId67"/>
    <p:sldId id="387" r:id="rId68"/>
    <p:sldId id="2147472140" r:id="rId69"/>
    <p:sldId id="2147472141" r:id="rId70"/>
    <p:sldId id="2147473572" r:id="rId71"/>
    <p:sldId id="393" r:id="rId72"/>
    <p:sldId id="2145706699" r:id="rId73"/>
    <p:sldId id="2147470429" r:id="rId74"/>
    <p:sldId id="2147375088" r:id="rId75"/>
    <p:sldId id="2147470426" r:id="rId76"/>
    <p:sldId id="2147473557" r:id="rId77"/>
    <p:sldId id="2147308890" r:id="rId78"/>
    <p:sldId id="3661" r:id="rId79"/>
    <p:sldId id="2146448449" r:id="rId80"/>
    <p:sldId id="412" r:id="rId81"/>
    <p:sldId id="2147473567" r:id="rId82"/>
    <p:sldId id="2147473568" r:id="rId83"/>
    <p:sldId id="2147473558" r:id="rId84"/>
    <p:sldId id="413" r:id="rId85"/>
    <p:sldId id="407" r:id="rId86"/>
    <p:sldId id="2146448448" r:id="rId8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3">
          <p15:clr>
            <a:srgbClr val="A4A3A4"/>
          </p15:clr>
        </p15:guide>
        <p15:guide id="2" orient="horz" pos="4212">
          <p15:clr>
            <a:srgbClr val="A4A3A4"/>
          </p15:clr>
        </p15:guide>
        <p15:guide id="3" orient="horz" pos="3887">
          <p15:clr>
            <a:srgbClr val="A4A3A4"/>
          </p15:clr>
        </p15:guide>
        <p15:guide id="4" pos="3943">
          <p15:clr>
            <a:srgbClr val="A4A3A4"/>
          </p15:clr>
        </p15:guide>
        <p15:guide id="5" pos="2279">
          <p15:clr>
            <a:srgbClr val="A4A3A4"/>
          </p15:clr>
        </p15:guide>
        <p15:guide id="6" pos="54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51"/>
    <a:srgbClr val="47B98E"/>
    <a:srgbClr val="4C8AC8"/>
    <a:srgbClr val="7C55A3"/>
    <a:srgbClr val="6360A8"/>
    <a:srgbClr val="822562"/>
    <a:srgbClr val="6378BA"/>
    <a:srgbClr val="89529C"/>
    <a:srgbClr val="E14B92"/>
    <a:srgbClr val="AB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2" autoAdjust="0"/>
    <p:restoredTop sz="95238" autoAdjust="0"/>
  </p:normalViewPr>
  <p:slideViewPr>
    <p:cSldViewPr snapToGrid="0" snapToObjects="1">
      <p:cViewPr varScale="1">
        <p:scale>
          <a:sx n="77" d="100"/>
          <a:sy n="77" d="100"/>
        </p:scale>
        <p:origin x="96" y="132"/>
      </p:cViewPr>
      <p:guideLst>
        <p:guide orient="horz" pos="463"/>
        <p:guide orient="horz" pos="4212"/>
        <p:guide orient="horz" pos="3887"/>
        <p:guide pos="3943"/>
        <p:guide pos="2279"/>
        <p:guide pos="54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11/13/2023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 dirty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11/13/2023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 dirty="0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9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802EA-9155-4941-A9C7-18DE4BEBDF9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4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2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0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7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8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2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6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8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7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0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6.xml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32212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1729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41833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85878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45510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2605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89272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3142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5434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2873673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75773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33483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65551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8660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185224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4616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53144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7264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50008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475676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211022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71789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260577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852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6678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368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2248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93087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165605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703262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9390673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605416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223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1638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73363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9133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7811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8449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51118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4460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7826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9177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96866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843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975778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16745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1388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16626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8033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25099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000758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8949081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31553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9221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29733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933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0135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8150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404016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720682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4519773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368982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6955025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8628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63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305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45371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400" dirty="0">
                <a:solidFill>
                  <a:srgbClr val="FFFFFF"/>
                </a:solidFill>
              </a:rPr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2-IN-1/TABLETS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DESKTOPS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WORKSTATIONS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LAPTOPS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MONITORS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ACCESSORIES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EDUCATION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2" name="Picture 31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PORTFOLIO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WORKSTATIONS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MOBILE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ALL-IN-ONES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SERVICES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6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8773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 l Topseller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 dirty="0"/>
          </a:p>
        </p:txBody>
      </p:sp>
    </p:spTree>
    <p:extLst>
      <p:ext uri="{BB962C8B-B14F-4D97-AF65-F5344CB8AC3E}">
        <p14:creationId xmlns:p14="http://schemas.microsoft.com/office/powerpoint/2010/main" val="30881571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54270390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2796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6328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7292862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8365173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31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1327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7791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9552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8823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4117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1772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7509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520011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3749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le 28">
            <a:extLst>
              <a:ext uri="{FF2B5EF4-FFF2-40B4-BE49-F238E27FC236}">
                <a16:creationId xmlns:a16="http://schemas.microsoft.com/office/drawing/2014/main" id="{4D06AA26-F915-4482-943C-39E44C97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67503-2ED6-44DE-98E0-2006F1567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237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AA124289-2FC5-49CB-AA11-01D5543A6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791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1548758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F91207CA-3BE9-4C17-8CC2-5FD0216FF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071DFB7E-59D3-44DE-8996-FAE5A47FF11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65237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Title 28">
            <a:extLst>
              <a:ext uri="{FF2B5EF4-FFF2-40B4-BE49-F238E27FC236}">
                <a16:creationId xmlns:a16="http://schemas.microsoft.com/office/drawing/2014/main" id="{BBA47EC1-ECF7-4028-8512-0085B63E61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97942604-6A6D-4300-9F5E-F665021CDD9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65237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AA2E7F24-9350-4567-945B-9474BC4996F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65237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A79280A8-55A4-44A0-B321-26E1046FFB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2363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B7DDBE6E-17A6-42A7-9C9B-D064BB45CE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2363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BA9A3BED-9269-49B7-B2AF-6027C5A396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2363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8767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799921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319A93-1EE8-4DF0-8C0F-BA2E40F23D79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C8B807-1945-4D9E-B448-C1E97436D660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2703DD-1A37-453B-892F-8C17D1969445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4B372-2AE9-4F06-AB8D-563121DAED0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B52C25-74F9-41DD-8CB1-FED7D59A9D4E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FF1D9-795C-4CBA-B6AD-0D44C487DF2B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AA6CBBA-3F36-4849-8752-93C041F6423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85AFB8-023B-4759-BD5F-6073003FD8E0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618C1B6-F9C7-4982-A888-0B0BB5F00D51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68CDBCA-61FA-4B54-A0E6-14E1BA521845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29C83C2-A111-43E1-8F3B-989F7BF56538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32D43CA-F312-44A4-BF7E-B6F2CA37B861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6" name="Slide Number Placeholder 7">
            <a:extLst>
              <a:ext uri="{FF2B5EF4-FFF2-40B4-BE49-F238E27FC236}">
                <a16:creationId xmlns:a16="http://schemas.microsoft.com/office/drawing/2014/main" id="{F107877D-C19A-4401-ABC7-138FE32BF944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35E94D-CADF-4E5F-B8F0-84363353F63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E54939A-84E9-4F35-9FF6-945AACB3302A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D7329E0-5381-4C80-AE9A-23F76C2D245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E1EB878-546E-4D96-B99A-6B1BD9CF796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379056A-852E-461F-A9C2-F37AE0D8CEB5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09D283C-6BDB-4C50-810F-D38B1FF3EB8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CA3AF6A-064E-4CF7-8800-782A153C409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171AD49-684D-4404-A099-CE9057C88BD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77B6B83-CEBC-446E-8E83-75F5C9E54A66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82D054B-E82B-4044-8240-C7D57E9344E3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59EEAF-FE97-4EDC-AFD1-7D7918C1EB1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D2C173A-8552-4DAA-A229-AE750AB4A8C7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FF8F61F-5A07-46CE-A2CD-1CA373021F6B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DF20F4C-C6C0-4C6C-B41B-1C4A23D39EEC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8FF5578-D6DA-416C-B327-EE7602BDA77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3439945D-FF95-43C7-8BA3-BC3D4BC84D1B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B8EF45-066D-4642-86E2-B7A9D45254C6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9943FDD-4199-42F0-B408-8B80A0E3EF00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DB669D-48B5-4377-8380-97FC300434B8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1E7A89-C33E-4C14-B9CA-5E8D883DCB02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2E0D984-07AE-448D-9C7E-50B02F8E444D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06C868-A2D2-47ED-B76C-FE2B86DEE401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B1CFCD3-6AA4-4835-8E33-10369F558C3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B99BA7C-7499-4F69-8217-0E2BF8AC24B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375A1060-ACC9-4B1B-8683-8E04F12B2625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0DF18DC-F5B6-454F-A388-1611F2BC55CD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860DDE8-748E-4E50-83C8-2C503A20F0A3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D3C215E-595B-4A6C-8498-393A7D361A9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4E58212-6224-478E-97B7-818E7C23EBF9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BD77DC3-4CA6-49B9-B9B3-B5732A273B3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EE2FD7-2D0B-40A3-B9DD-1C5D61F30E00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256505-D8BB-4851-8136-344B9E4AF66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D9595AA-BF17-4EA3-BD5B-E20BF54BC04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894039B-213C-495E-AD99-46FE6BD73D28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C0C65F-2351-4EFA-93E0-64F18648548D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F96021F-C2DF-4E6B-8BAC-0C3FE4F86BA6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98B1C53-B143-442C-BAE6-824E98727672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B06DB5F-E021-4586-A963-5DBAD49BE888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1A5AC41-26B6-45AC-B5F9-1B13B4A30815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09DA5A4-8AD5-4CEF-8C41-3BF7F07426E9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3E56D6-2D45-4211-B3FA-A5DE2909AE51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B48DE18-4799-48C3-96EA-3329CB328ACA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4DBA32-DCEF-4DDD-A1A2-038A8963C847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BECD8A20-D75E-47E1-B5EC-D30A397F10A6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AB5F801-25FB-490D-8F63-44C3C3A92809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8" name="Title 28">
            <a:extLst>
              <a:ext uri="{FF2B5EF4-FFF2-40B4-BE49-F238E27FC236}">
                <a16:creationId xmlns:a16="http://schemas.microsoft.com/office/drawing/2014/main" id="{EBFEB7CB-FE77-4157-860F-CF3CE457116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6E515-B04B-4EF7-B957-CEB747F09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2">
            <a:extLst>
              <a:ext uri="{FF2B5EF4-FFF2-40B4-BE49-F238E27FC236}">
                <a16:creationId xmlns:a16="http://schemas.microsoft.com/office/drawing/2014/main" id="{5CFAA97B-C003-4537-AA54-9DA07FB667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208C4BD3-34B3-4995-AD61-5759A728B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0" name="Picture Placeholder 2">
            <a:extLst>
              <a:ext uri="{FF2B5EF4-FFF2-40B4-BE49-F238E27FC236}">
                <a16:creationId xmlns:a16="http://schemas.microsoft.com/office/drawing/2014/main" id="{48A41CF6-6D0E-47F5-8C99-3D04407CE6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1" name="Picture Placeholder 2">
            <a:extLst>
              <a:ext uri="{FF2B5EF4-FFF2-40B4-BE49-F238E27FC236}">
                <a16:creationId xmlns:a16="http://schemas.microsoft.com/office/drawing/2014/main" id="{FC259C05-A190-4462-AB1E-30AB08CBF2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2" name="Picture Placeholder 2">
            <a:extLst>
              <a:ext uri="{FF2B5EF4-FFF2-40B4-BE49-F238E27FC236}">
                <a16:creationId xmlns:a16="http://schemas.microsoft.com/office/drawing/2014/main" id="{289D417C-AB60-4049-9091-4586A4907C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33373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86DA1A-820B-4321-911F-3EF035D58D91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C180FB-49EE-4361-92E7-46356836DA25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47E45C-E26E-466D-A464-F0E3836415F6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11965"/>
            <a:ext cx="0" cy="22280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61731-B29F-4CAB-9A25-291C2DC6C84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9CA0B8-4AC2-4828-B0AF-ABA4BBB4386C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0A1F-79CE-417C-849F-D83B11D27867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B2D7A9-466E-438C-923D-ED8E32719F7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DE4494-0046-4E7E-87CB-0FE6B5B58F0C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8C4AD1-CFB5-4D8E-A3DF-3CBEC93AB6B0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EBF781-3BB9-43AC-AFB6-D68D6DC8CF7D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B29670-C82F-440A-B4AB-3FA32F581B7A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16CDB5-DA7B-45AA-BD6D-12A4F2048F16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78034F-25CD-4E12-89CB-86E80EAD310D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A23D8-4972-4E8C-B895-2AC7168C1E2F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F72E63-DA5E-4A04-9E9F-9A7B8D9FE16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EB4CEB-05E4-4103-9F28-F1B3E6491C5A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1CDD3E-0271-4B1C-99A0-97FAD5A306E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BF293D-6A5B-4B75-BA13-F8E9F19C356F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EC553E-D930-4BD7-BF92-AF0A2E27C79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786C00-B884-4652-A665-FD71406E3AF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838565-3184-4D62-9FDC-6E29F4BB244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E256E9-4D05-4AA8-9991-8CBC48EBD2B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91B776-337C-4D18-8738-9453378D1FC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347E975-CE58-4036-B617-1D1802F5127E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E44D1F-5002-454F-87F9-5D59E71A514A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67A19E5-187A-46FE-B1C1-ECB68A048B63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EE2EC86-ED01-47B2-A33C-6D7ABE425F9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9F1EDBD-C510-478C-A232-F2EB6ADCEA3D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1635A4D-837D-4063-A3F1-890C812DC4F8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4954049-A12D-4D35-8C96-8D7B8C0ABE5A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3B7820-CA08-4B35-A26D-DEAA5CA87DA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CADC954-C93D-43EB-AD47-332367C66EE8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ABDEDA-97AC-4C92-B997-D77D8EA04A77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963C6A-0152-4186-821B-C08E25FC162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87A4E-98A4-4F2C-A2D8-3DA8774C63F2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040623-76B0-4BD6-B8BA-05A20AD49B5F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1306D0-0FFC-40BD-9B80-0A4B79819F80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3D4C9C5-BF0F-4995-B2E3-A1016008D8E5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3774E6E-776D-46E1-82ED-16F163A1A464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F51B64-2C7B-46A5-B0F1-955CAC756AE7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0B107DE-03AF-472B-84E6-6C040C4121F5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2931D7-AC66-44C7-821B-16F4F5CDD365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92B62D-6BE5-4497-92BB-CB05E70EE6D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B1FE42-5230-4F0E-8AAE-C25C93B3DF2E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A97A1C6-FCD2-47A5-B2E4-A75192B610C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4486E5-B0F3-47DC-A4B2-C846DF050710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117A59D-4669-482C-AD41-CAE347C5B85A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6BEBB0-EDF1-4570-8AAC-3BCAA87267EC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EEA704-120E-4D3B-8D0D-F1AAA6E3AF0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502411F-A061-4731-B307-57CEF537F432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02290D0-4C24-479D-84A7-DB19FA5D4723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3721C2-1DC4-4D2B-A638-F2BEE2B541EB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669BDF3-BF72-4B9C-837B-095188AFF78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2DCC4B3-2103-46F5-A160-56B0D6F061BC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2665E73-28DF-4EB2-9056-65ABABA4A8A4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C35D98E-A60D-495D-8A57-522B84CCBB1F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BC74844-44FB-4F3F-BF73-44E287282DBB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0AC55631-6690-41E6-822A-7B17BE8EA8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A9B056D2-4CA5-4A89-9066-85E20EB95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271497F1-2F2E-4309-B2B0-136C071CAB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A0E2CBCF-B92B-4F7C-AD57-23DA33A601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D6D71B88-BF93-425F-822D-433689CA51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CCB838B4-9A22-440B-B4DB-623326647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29365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231468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74921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447339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7578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93281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3330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418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8501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63597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2807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1301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99915901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0645687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3888314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7587314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257734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6413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268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359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270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591086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36352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18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6921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481785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16771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559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9621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8426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636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3860165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06540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17171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5568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2970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7768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66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33321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37689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38415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18214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384569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555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3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8721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400" dirty="0">
                <a:solidFill>
                  <a:srgbClr val="FFFFFF"/>
                </a:solidFill>
              </a:rPr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2-IN-1/TABLETS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DESKTOPS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WORKSTATIONS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LAPTOPS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MONITORS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ACCESSORIES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EDUCATION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2" name="Picture 31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PORTFOLIO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WORKSTATIONS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MOBILE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ALL-IN-ONES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 dirty="0">
                <a:solidFill>
                  <a:srgbClr val="FFFFFF"/>
                </a:solidFill>
              </a:rPr>
              <a:t>SERVICES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1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 l Topseller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 dirty="0"/>
          </a:p>
        </p:txBody>
      </p:sp>
    </p:spTree>
    <p:extLst>
      <p:ext uri="{BB962C8B-B14F-4D97-AF65-F5344CB8AC3E}">
        <p14:creationId xmlns:p14="http://schemas.microsoft.com/office/powerpoint/2010/main" val="1501607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822564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286938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15324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7890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8338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1270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0117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866921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3947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3A6AD-A140-6000-C968-17B3F5215FC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1426913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A3FE1B-782F-279D-342E-C4CFE7C01D1D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61996124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315A2-E30C-1C75-DAA1-1756878E1B9B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90086813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8442F-ED9E-B47B-D73B-B5D801CEE88D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49593589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280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6C8AF-6329-9D9A-E1E4-ECDF8FA0E276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86003319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0437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9AB3ED8-0378-7BDE-B730-18033036D79F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02190559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955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38199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37A394-F88A-328B-1990-A89B45BB60F7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9249526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4459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04B0912-F780-1BBC-A355-9565A10F7CEB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37999510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8793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CE04A-C8CB-5183-8879-29EBED6832A0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90835700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4862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5175D-B134-3DE1-C66D-926428BCFD21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98057597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5655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5EBDE0-7F14-CEBE-DD51-A3FBC5B02AC4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5522617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1836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4182537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A33BB-2F7E-2BB6-E107-93A89EE2BA5E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12825141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E95FB6B-8488-E9D1-8DF6-A25383CF20E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81589534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6042485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1CA926-8612-AF43-D2F6-1DAC97445401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0214980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835DBBE-EDCD-C4D5-90FE-343051041A45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9753065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6294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99BF46-5B18-C4B8-F038-3C017A3AEE7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73685485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0264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2A8414-3496-40FF-896A-4A80FD8D8E3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40555254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996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593054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BA163-C2DF-4323-F69A-0D4307658935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8174357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11636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60454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013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1825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52733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7407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3111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771863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017196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95853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932804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1758586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696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47852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8274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22640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3902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60940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0444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7789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" Target="../slides/slide31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2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40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3" r:id="rId2"/>
    <p:sldLayoutId id="2147483742" r:id="rId3"/>
    <p:sldLayoutId id="2147483741" r:id="rId4"/>
    <p:sldLayoutId id="2147483670" r:id="rId5"/>
    <p:sldLayoutId id="2147483740" r:id="rId6"/>
    <p:sldLayoutId id="2147483744" r:id="rId7"/>
    <p:sldLayoutId id="2147483743" r:id="rId8"/>
    <p:sldLayoutId id="2147483654" r:id="rId9"/>
    <p:sldLayoutId id="2147483725" r:id="rId10"/>
    <p:sldLayoutId id="2147483738" r:id="rId11"/>
    <p:sldLayoutId id="2147483739" r:id="rId12"/>
    <p:sldLayoutId id="2147483661" r:id="rId13"/>
    <p:sldLayoutId id="2147483726" r:id="rId14"/>
    <p:sldLayoutId id="2147483673" r:id="rId15"/>
    <p:sldLayoutId id="2147483727" r:id="rId16"/>
    <p:sldLayoutId id="2147483662" r:id="rId17"/>
    <p:sldLayoutId id="2147483728" r:id="rId18"/>
    <p:sldLayoutId id="2147483736" r:id="rId19"/>
    <p:sldLayoutId id="2147483737" r:id="rId20"/>
    <p:sldLayoutId id="2147483691" r:id="rId21"/>
    <p:sldLayoutId id="2147483729" r:id="rId22"/>
    <p:sldLayoutId id="2147483692" r:id="rId23"/>
    <p:sldLayoutId id="2147483730" r:id="rId24"/>
    <p:sldLayoutId id="2147483711" r:id="rId25"/>
    <p:sldLayoutId id="2147483731" r:id="rId26"/>
    <p:sldLayoutId id="2147483746" r:id="rId27"/>
    <p:sldLayoutId id="2147483722" r:id="rId28"/>
    <p:sldLayoutId id="2147483732" r:id="rId29"/>
    <p:sldLayoutId id="2147483657" r:id="rId30"/>
    <p:sldLayoutId id="2147483733" r:id="rId31"/>
    <p:sldLayoutId id="2147483659" r:id="rId32"/>
    <p:sldLayoutId id="2147483734" r:id="rId33"/>
    <p:sldLayoutId id="2147483747" r:id="rId34"/>
    <p:sldLayoutId id="2147483748" r:id="rId35"/>
    <p:sldLayoutId id="2147483752" r:id="rId36"/>
    <p:sldLayoutId id="2147483808" r:id="rId37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87797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60" r:id="rId6"/>
    <p:sldLayoutId id="2147483766" r:id="rId7"/>
    <p:sldLayoutId id="2147483767" r:id="rId8"/>
    <p:sldLayoutId id="2147483768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6401E7-DA08-126E-49F5-DF40A4D052B8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57917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07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7" r:id="rId37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98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883" r:id="rId35"/>
    <p:sldLayoutId id="2147483884" r:id="rId36"/>
    <p:sldLayoutId id="2147483885" r:id="rId37"/>
    <p:sldLayoutId id="2147483886" r:id="rId38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21" name="Picture 2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74078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4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8" r:id="rId34"/>
    <p:sldLayoutId id="2147483929" r:id="rId35"/>
    <p:sldLayoutId id="2147483930" r:id="rId36"/>
    <p:sldLayoutId id="2147483931" r:id="rId37"/>
    <p:sldLayoutId id="2147483932" r:id="rId38"/>
    <p:sldLayoutId id="2147483933" r:id="rId39"/>
    <p:sldLayoutId id="2147483934" r:id="rId40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pcsupport.lenovo.com/us/en/products/desktops-and-all-in-ones/legion-series/legion-t5-26irb8/90ut/90ut000vus" TargetMode="External"/><Relationship Id="rId3" Type="http://schemas.openxmlformats.org/officeDocument/2006/relationships/hyperlink" Target="https://psref.lenovo.com/Detail/Legion/Legion_T5_26IRB8?M=90UT000VUS" TargetMode="External"/><Relationship Id="rId7" Type="http://schemas.openxmlformats.org/officeDocument/2006/relationships/hyperlink" Target="https://pcsupport.lenovo.com/us/en/products/desktops-and-all-in-ones/legion-series/legion-t5-26ara8/90ux/90ux000qus/?linkTrack=Caps%3ABody_BrowseProduct" TargetMode="External"/><Relationship Id="rId2" Type="http://schemas.openxmlformats.org/officeDocument/2006/relationships/hyperlink" Target="https://psref.lenovo.com/Detail/Legion/Legion_T5_26ARA8?M=90UX000QUS" TargetMode="External"/><Relationship Id="rId1" Type="http://schemas.openxmlformats.org/officeDocument/2006/relationships/slideLayout" Target="../slideLayouts/slideLayout174.xml"/><Relationship Id="rId6" Type="http://schemas.openxmlformats.org/officeDocument/2006/relationships/hyperlink" Target="https://psref.lenovo.com/Detail/Legion/Legion_T7_34IRZ8?M=90V60006US" TargetMode="External"/><Relationship Id="rId11" Type="http://schemas.openxmlformats.org/officeDocument/2006/relationships/hyperlink" Target="https://pcsupport.lenovo.com/us/en/products/desktops-and-all-in-ones/legion-series/legion-t7-34irz8/90v6/90v60006us" TargetMode="External"/><Relationship Id="rId5" Type="http://schemas.openxmlformats.org/officeDocument/2006/relationships/hyperlink" Target="https://psref.lenovo.com/Detail/Legion/Legion_T7_34IRZ8?M=90V6000CUS" TargetMode="External"/><Relationship Id="rId10" Type="http://schemas.openxmlformats.org/officeDocument/2006/relationships/hyperlink" Target="https://pcsupport.lenovo.com/us/en/products/desktops-and-all-in-ones/legion-series/legion-t7-34irz8/90v6/90v6000cus" TargetMode="External"/><Relationship Id="rId4" Type="http://schemas.openxmlformats.org/officeDocument/2006/relationships/hyperlink" Target="https://psref.lenovo.com/Detail/Legion/Legion_T7_34IRZ8?M=90V60009US" TargetMode="External"/><Relationship Id="rId9" Type="http://schemas.openxmlformats.org/officeDocument/2006/relationships/hyperlink" Target="https://pcsupport.lenovo.com/us/en/products/desktops-and-all-in-ones/legion-series/legion-t7-34irz8/90v6/90v60009us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pcsupport.lenovo.com/us/en/products/laptops-and-netbooks/legion-series/legion-pro-7-16irx8h/82wq/82wq002lus" TargetMode="External"/><Relationship Id="rId3" Type="http://schemas.openxmlformats.org/officeDocument/2006/relationships/hyperlink" Target="https://psref.lenovo.com/Detail/Legion/Legion_Pro_5_16IRX8?M=82WK000HUS" TargetMode="External"/><Relationship Id="rId7" Type="http://schemas.openxmlformats.org/officeDocument/2006/relationships/hyperlink" Target="https://pcsupport.lenovo.com/us/en/products/laptops-and-netbooks/legion-series/legion-pro-5-16irx8/82wk/82wk000hus" TargetMode="External"/><Relationship Id="rId2" Type="http://schemas.openxmlformats.org/officeDocument/2006/relationships/hyperlink" Target="https://psref.lenovo.com/Detail/Legion/Legion_Pro_5_16IRX8?M=82WK000FUS" TargetMode="External"/><Relationship Id="rId1" Type="http://schemas.openxmlformats.org/officeDocument/2006/relationships/slideLayout" Target="../slideLayouts/slideLayout174.xml"/><Relationship Id="rId6" Type="http://schemas.openxmlformats.org/officeDocument/2006/relationships/hyperlink" Target="https://pcsupport.lenovo.com/us/en/products/laptops-and-netbooks/legion-series/legion-pro-5-16irx8/82wk/82wk000fus" TargetMode="External"/><Relationship Id="rId5" Type="http://schemas.openxmlformats.org/officeDocument/2006/relationships/hyperlink" Target="https://psref.lenovo.com/Detail/Legion/Legion_Pro_7_16IRX8H?M=82WQ00AAUS" TargetMode="External"/><Relationship Id="rId4" Type="http://schemas.openxmlformats.org/officeDocument/2006/relationships/hyperlink" Target="https://psref.lenovo.com/Detail/Legion/Legion_Pro_7_16IRX8H?M=82WQ002LUS" TargetMode="External"/><Relationship Id="rId9" Type="http://schemas.openxmlformats.org/officeDocument/2006/relationships/hyperlink" Target="https://pcsupport.lenovo.com/us/en/products/laptops-and-netbooks/legion-series/legion-pro-7-16irx8h/82wq/82wq00aaus/?linkTrack=Caps%3ABody_BrowseProduct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pcsupport.lenovo.com/us/en/products/monitors-and-projectors/lcd-monitors/lenovo-y27q-30" TargetMode="External"/><Relationship Id="rId3" Type="http://schemas.openxmlformats.org/officeDocument/2006/relationships/hyperlink" Target="https://smartfind.lenovo.com/accessories/#/products/66CCGAC1US" TargetMode="External"/><Relationship Id="rId7" Type="http://schemas.openxmlformats.org/officeDocument/2006/relationships/hyperlink" Target="https://pcsupport.lenovo.com/us/en/products/monitors-and-projectors/lcd-monitors/lenovo-y25g-30" TargetMode="External"/><Relationship Id="rId2" Type="http://schemas.openxmlformats.org/officeDocument/2006/relationships/hyperlink" Target="https://smartfind.lenovo.com/accessories/#/products/66F0GACBUS" TargetMode="External"/><Relationship Id="rId1" Type="http://schemas.openxmlformats.org/officeDocument/2006/relationships/slideLayout" Target="../slideLayouts/slideLayout182.xml"/><Relationship Id="rId6" Type="http://schemas.openxmlformats.org/officeDocument/2006/relationships/hyperlink" Target="https://pcsupport.lenovo.com/us/en/products/monitors-and-projectors/lcd-monitors/lenovo-y25-30" TargetMode="External"/><Relationship Id="rId5" Type="http://schemas.openxmlformats.org/officeDocument/2006/relationships/hyperlink" Target="https://smartfind.lenovo.com/accessories/#/products/66F9UAC6US" TargetMode="External"/><Relationship Id="rId4" Type="http://schemas.openxmlformats.org/officeDocument/2006/relationships/hyperlink" Target="https://smartfind.lenovo.com/accessories/#/products/66F7GAC3US" TargetMode="External"/><Relationship Id="rId9" Type="http://schemas.openxmlformats.org/officeDocument/2006/relationships/hyperlink" Target="https://pcsupport.lenovo.com/us/en/products/monitors-and-projectors/lcd-monitors/lenovo-y32p-3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find.lenovo.com/accessories/#/products/GY50T26467" TargetMode="External"/><Relationship Id="rId7" Type="http://schemas.openxmlformats.org/officeDocument/2006/relationships/hyperlink" Target="https://smartfind.lenovo.com/accessories/#/products/GXD0T69864" TargetMode="External"/><Relationship Id="rId2" Type="http://schemas.openxmlformats.org/officeDocument/2006/relationships/hyperlink" Target="https://smartfind.lenovo.com/accessories/#/products/GY50X79384" TargetMode="External"/><Relationship Id="rId1" Type="http://schemas.openxmlformats.org/officeDocument/2006/relationships/slideLayout" Target="../slideLayouts/slideLayout182.xml"/><Relationship Id="rId6" Type="http://schemas.openxmlformats.org/officeDocument/2006/relationships/hyperlink" Target="https://smartfind.lenovo.com/accessories/#/products/GXD0T69863" TargetMode="External"/><Relationship Id="rId5" Type="http://schemas.openxmlformats.org/officeDocument/2006/relationships/hyperlink" Target="https://smartfind.lenovo.com/accessories/#/products/GY40T26478" TargetMode="External"/><Relationship Id="rId4" Type="http://schemas.openxmlformats.org/officeDocument/2006/relationships/hyperlink" Target="https://smartfind.lenovo.com/accessories/#/products/GY40Y57708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smartfind.lenovo.com/services/#/?countryAndRegion=US&amp;language=en-us" TargetMode="External"/><Relationship Id="rId1" Type="http://schemas.openxmlformats.org/officeDocument/2006/relationships/slideLayout" Target="../slideLayouts/slideLayout18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e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8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3" Type="http://schemas.openxmlformats.org/officeDocument/2006/relationships/image" Target="../media/image181.jpe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3.png"/><Relationship Id="rId11" Type="http://schemas.openxmlformats.org/officeDocument/2006/relationships/image" Target="../media/image188.jpeg"/><Relationship Id="rId5" Type="http://schemas.openxmlformats.org/officeDocument/2006/relationships/image" Target="../media/image182.jpeg"/><Relationship Id="rId10" Type="http://schemas.openxmlformats.org/officeDocument/2006/relationships/image" Target="../media/image187.png"/><Relationship Id="rId4" Type="http://schemas.openxmlformats.org/officeDocument/2006/relationships/image" Target="../media/image162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2.jpe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3.png"/><Relationship Id="rId5" Type="http://schemas.openxmlformats.org/officeDocument/2006/relationships/image" Target="../media/image182.jpeg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0AU0065US" TargetMode="External"/><Relationship Id="rId13" Type="http://schemas.openxmlformats.org/officeDocument/2006/relationships/hyperlink" Target="https://accessorysmartfind.lenovo.com/#/products/4X20S56697" TargetMode="External"/><Relationship Id="rId18" Type="http://schemas.openxmlformats.org/officeDocument/2006/relationships/image" Target="../media/image198.png"/><Relationship Id="rId26" Type="http://schemas.openxmlformats.org/officeDocument/2006/relationships/image" Target="../media/image206.png"/><Relationship Id="rId3" Type="http://schemas.openxmlformats.org/officeDocument/2006/relationships/hyperlink" Target="https://accessorysmartfind.lenovo.com/#/products/4X90V55523" TargetMode="External"/><Relationship Id="rId21" Type="http://schemas.openxmlformats.org/officeDocument/2006/relationships/image" Target="../media/image201.png"/><Relationship Id="rId7" Type="http://schemas.openxmlformats.org/officeDocument/2006/relationships/image" Target="../media/image196.png"/><Relationship Id="rId12" Type="http://schemas.openxmlformats.org/officeDocument/2006/relationships/hyperlink" Target="https://accessorysmartfind.lenovo.com/#/products/40AW0065WW" TargetMode="External"/><Relationship Id="rId17" Type="http://schemas.openxmlformats.org/officeDocument/2006/relationships/image" Target="../media/image197.png"/><Relationship Id="rId25" Type="http://schemas.openxmlformats.org/officeDocument/2006/relationships/image" Target="../media/image205.png"/><Relationship Id="rId2" Type="http://schemas.openxmlformats.org/officeDocument/2006/relationships/hyperlink" Target="https://accessorysmartfind.lenovo.com/#/products/4X90S92381" TargetMode="External"/><Relationship Id="rId16" Type="http://schemas.openxmlformats.org/officeDocument/2006/relationships/hyperlink" Target="https://accessorysmartfind.lenovo.com/#/products/40ALLG2WWW" TargetMode="External"/><Relationship Id="rId20" Type="http://schemas.openxmlformats.org/officeDocument/2006/relationships/image" Target="../media/image200.png"/><Relationship Id="rId29" Type="http://schemas.openxmlformats.org/officeDocument/2006/relationships/image" Target="../media/image209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accessorysmartfind.lenovo.com/#/products/0A61769" TargetMode="External"/><Relationship Id="rId11" Type="http://schemas.openxmlformats.org/officeDocument/2006/relationships/hyperlink" Target="https://accessorysmartfind.lenovo.com/#/products/40AWGC65WW" TargetMode="External"/><Relationship Id="rId24" Type="http://schemas.openxmlformats.org/officeDocument/2006/relationships/image" Target="../media/image204.png"/><Relationship Id="rId5" Type="http://schemas.openxmlformats.org/officeDocument/2006/relationships/hyperlink" Target="https://accessorysmartfind.lenovo.com/#/products/4X91A30366" TargetMode="External"/><Relationship Id="rId15" Type="http://schemas.openxmlformats.org/officeDocument/2006/relationships/hyperlink" Target="https://accessorysmartfind.lenovo.com/#/products/4X20V24674" TargetMode="External"/><Relationship Id="rId23" Type="http://schemas.openxmlformats.org/officeDocument/2006/relationships/image" Target="../media/image203.png"/><Relationship Id="rId28" Type="http://schemas.openxmlformats.org/officeDocument/2006/relationships/image" Target="../media/image208.png"/><Relationship Id="rId10" Type="http://schemas.openxmlformats.org/officeDocument/2006/relationships/hyperlink" Target="https://accessorysmartfind.lenovo.com/#/products/4X20V07881" TargetMode="External"/><Relationship Id="rId19" Type="http://schemas.openxmlformats.org/officeDocument/2006/relationships/image" Target="../media/image199.png"/><Relationship Id="rId4" Type="http://schemas.openxmlformats.org/officeDocument/2006/relationships/hyperlink" Target="https://accessorysmartfind.lenovo.com/#/products/4X90X21427" TargetMode="External"/><Relationship Id="rId9" Type="http://schemas.openxmlformats.org/officeDocument/2006/relationships/hyperlink" Target="https://accessorysmartfind.lenovo.com/accessories/#/products/40B30090US" TargetMode="External"/><Relationship Id="rId14" Type="http://schemas.openxmlformats.org/officeDocument/2006/relationships/hyperlink" Target="https://accessorysmartfind.lenovo.com/#/products/4X20S56713" TargetMode="External"/><Relationship Id="rId22" Type="http://schemas.openxmlformats.org/officeDocument/2006/relationships/image" Target="../media/image202.png"/><Relationship Id="rId27" Type="http://schemas.openxmlformats.org/officeDocument/2006/relationships/image" Target="../media/image20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XD1C99221" TargetMode="External"/><Relationship Id="rId13" Type="http://schemas.openxmlformats.org/officeDocument/2006/relationships/hyperlink" Target="https://smartfind.lenovo.com/accessories/#/products/4XD1M39029" TargetMode="External"/><Relationship Id="rId18" Type="http://schemas.openxmlformats.org/officeDocument/2006/relationships/image" Target="../media/image213.png"/><Relationship Id="rId26" Type="http://schemas.openxmlformats.org/officeDocument/2006/relationships/image" Target="../media/image221.png"/><Relationship Id="rId3" Type="http://schemas.openxmlformats.org/officeDocument/2006/relationships/hyperlink" Target="https://smartfind.lenovo.com/accessories/#/products/4XD1M39028" TargetMode="External"/><Relationship Id="rId21" Type="http://schemas.openxmlformats.org/officeDocument/2006/relationships/image" Target="../media/image216.png"/><Relationship Id="rId7" Type="http://schemas.openxmlformats.org/officeDocument/2006/relationships/hyperlink" Target="https://accessorysmartfind.lenovo.com/#/products/4XD0K25030" TargetMode="External"/><Relationship Id="rId12" Type="http://schemas.openxmlformats.org/officeDocument/2006/relationships/hyperlink" Target="https://smartfind.lenovo.com/accessories/#/products/4XD1M45627" TargetMode="External"/><Relationship Id="rId17" Type="http://schemas.openxmlformats.org/officeDocument/2006/relationships/image" Target="../media/image212.png"/><Relationship Id="rId25" Type="http://schemas.openxmlformats.org/officeDocument/2006/relationships/image" Target="../media/image220.png"/><Relationship Id="rId2" Type="http://schemas.openxmlformats.org/officeDocument/2006/relationships/hyperlink" Target="https://smartfind.lenovo.com/accessories/#/products/4XD1M45626" TargetMode="External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accessorysmartfind.lenovo.com/#/products/4XD1B61617" TargetMode="External"/><Relationship Id="rId11" Type="http://schemas.openxmlformats.org/officeDocument/2006/relationships/hyperlink" Target="https://accessorysmartfind.lenovo.com/#/products/4XD1C99223" TargetMode="External"/><Relationship Id="rId24" Type="http://schemas.openxmlformats.org/officeDocument/2006/relationships/image" Target="../media/image219.png"/><Relationship Id="rId5" Type="http://schemas.openxmlformats.org/officeDocument/2006/relationships/hyperlink" Target="https://accessorysmartfind.lenovo.com/#/products/4XD0X88524" TargetMode="External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10" Type="http://schemas.openxmlformats.org/officeDocument/2006/relationships/hyperlink" Target="https://accessorysmartfind.lenovo.com/#/products/4XD0U47635" TargetMode="External"/><Relationship Id="rId19" Type="http://schemas.openxmlformats.org/officeDocument/2006/relationships/image" Target="../media/image214.png"/><Relationship Id="rId4" Type="http://schemas.openxmlformats.org/officeDocument/2006/relationships/hyperlink" Target="https://smartfind.lenovo.com/accessories/#/products/4XD1K18260" TargetMode="External"/><Relationship Id="rId9" Type="http://schemas.openxmlformats.org/officeDocument/2006/relationships/hyperlink" Target="https://accessorysmartfind.lenovo.com/#/products/4XD1C99222" TargetMode="External"/><Relationship Id="rId14" Type="http://schemas.openxmlformats.org/officeDocument/2006/relationships/hyperlink" Target="https://accessorysmartfind.lenovo.com/#/products/4XD1C99220" TargetMode="External"/><Relationship Id="rId22" Type="http://schemas.openxmlformats.org/officeDocument/2006/relationships/image" Target="../media/image2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find.lenovo.com/accessories/#/products/4XC1B34802" TargetMode="External"/><Relationship Id="rId2" Type="http://schemas.openxmlformats.org/officeDocument/2006/relationships/hyperlink" Target="https://smartfind.lenovo.com/accessories/#/products/4XC1D66055" TargetMode="Externa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hyperlink" Target="https://accessorysmartfind.lenovo.com/#/products/4X30M39458" TargetMode="External"/><Relationship Id="rId7" Type="http://schemas.openxmlformats.org/officeDocument/2006/relationships/image" Target="../media/image225.png"/><Relationship Id="rId2" Type="http://schemas.openxmlformats.org/officeDocument/2006/relationships/hyperlink" Target="https://accessorysmartfind.lenovo.com/#/products/4X30L79883" TargetMode="Externa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224.png"/><Relationship Id="rId5" Type="http://schemas.openxmlformats.org/officeDocument/2006/relationships/hyperlink" Target="https://smartfind.lenovo.com/accessories/#/products/4X31K03931" TargetMode="External"/><Relationship Id="rId10" Type="http://schemas.microsoft.com/office/2007/relationships/hdphoto" Target="../media/hdphoto1.wdp"/><Relationship Id="rId4" Type="http://schemas.openxmlformats.org/officeDocument/2006/relationships/hyperlink" Target="https://accessorysmartfind.lenovo.com/#/products/4X30H56796" TargetMode="External"/><Relationship Id="rId9" Type="http://schemas.openxmlformats.org/officeDocument/2006/relationships/image" Target="../media/image227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Y41C68642" TargetMode="External"/><Relationship Id="rId18" Type="http://schemas.openxmlformats.org/officeDocument/2006/relationships/hyperlink" Target="https://smartfind.lenovo.com/accessories/#/products/4Y41C33748" TargetMode="External"/><Relationship Id="rId26" Type="http://schemas.openxmlformats.org/officeDocument/2006/relationships/image" Target="../media/image234.png"/><Relationship Id="rId21" Type="http://schemas.openxmlformats.org/officeDocument/2006/relationships/image" Target="../media/image230.png"/><Relationship Id="rId34" Type="http://schemas.openxmlformats.org/officeDocument/2006/relationships/image" Target="../media/image242.png"/><Relationship Id="rId7" Type="http://schemas.openxmlformats.org/officeDocument/2006/relationships/hyperlink" Target="https://accessorysmartfind.lenovo.com/#/products/4Y50X88822" TargetMode="External"/><Relationship Id="rId12" Type="http://schemas.openxmlformats.org/officeDocument/2006/relationships/hyperlink" Target="https://accessorysmartfind.lenovo.com/#/products/4Y50U45359" TargetMode="External"/><Relationship Id="rId17" Type="http://schemas.openxmlformats.org/officeDocument/2006/relationships/hyperlink" Target="https://accessorysmartfind.lenovo.com/#/products/4Y40X49493" TargetMode="External"/><Relationship Id="rId25" Type="http://schemas.openxmlformats.org/officeDocument/2006/relationships/image" Target="../media/image233.png"/><Relationship Id="rId33" Type="http://schemas.openxmlformats.org/officeDocument/2006/relationships/image" Target="../media/image241.png"/><Relationship Id="rId2" Type="http://schemas.openxmlformats.org/officeDocument/2006/relationships/hyperlink" Target="https://accessorysmartfind.lenovo.com/#/products/4Y51C68693" TargetMode="External"/><Relationship Id="rId16" Type="http://schemas.openxmlformats.org/officeDocument/2006/relationships/hyperlink" Target="https://smartfind.lenovo.com/accessories/#/products/4Y41K04031" TargetMode="External"/><Relationship Id="rId20" Type="http://schemas.openxmlformats.org/officeDocument/2006/relationships/image" Target="../media/image229.png"/><Relationship Id="rId29" Type="http://schemas.openxmlformats.org/officeDocument/2006/relationships/image" Target="../media/image237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accessorysmartfind.lenovo.com/#/products/4Y50V81591" TargetMode="External"/><Relationship Id="rId11" Type="http://schemas.openxmlformats.org/officeDocument/2006/relationships/hyperlink" Target="https://accessorysmartfind.lenovo.com/#/products/4Y51C21217" TargetMode="External"/><Relationship Id="rId24" Type="http://schemas.openxmlformats.org/officeDocument/2006/relationships/image" Target="../media/image232.png"/><Relationship Id="rId32" Type="http://schemas.openxmlformats.org/officeDocument/2006/relationships/image" Target="../media/image240.png"/><Relationship Id="rId37" Type="http://schemas.openxmlformats.org/officeDocument/2006/relationships/image" Target="../media/image245.png"/><Relationship Id="rId5" Type="http://schemas.openxmlformats.org/officeDocument/2006/relationships/hyperlink" Target="https://smartfind.lenovo.com/accessories/#/products/4Y51D20848" TargetMode="External"/><Relationship Id="rId15" Type="http://schemas.openxmlformats.org/officeDocument/2006/relationships/hyperlink" Target="https://smartfind.lenovo.com/accessories/#/products/4Y41C33791" TargetMode="External"/><Relationship Id="rId23" Type="http://schemas.microsoft.com/office/2007/relationships/hdphoto" Target="../media/hdphoto2.wdp"/><Relationship Id="rId28" Type="http://schemas.openxmlformats.org/officeDocument/2006/relationships/image" Target="../media/image236.png"/><Relationship Id="rId36" Type="http://schemas.openxmlformats.org/officeDocument/2006/relationships/image" Target="../media/image244.png"/><Relationship Id="rId10" Type="http://schemas.openxmlformats.org/officeDocument/2006/relationships/hyperlink" Target="https://smartfind.lenovo.com/accessories/#/products/4Y51C33792" TargetMode="External"/><Relationship Id="rId19" Type="http://schemas.openxmlformats.org/officeDocument/2006/relationships/image" Target="../media/image228.png"/><Relationship Id="rId31" Type="http://schemas.openxmlformats.org/officeDocument/2006/relationships/image" Target="../media/image239.png"/><Relationship Id="rId4" Type="http://schemas.openxmlformats.org/officeDocument/2006/relationships/hyperlink" Target="https://accessorysmartfind.lenovo.com/#/products/4Y50R20864" TargetMode="External"/><Relationship Id="rId9" Type="http://schemas.openxmlformats.org/officeDocument/2006/relationships/hyperlink" Target="https://accessorysmartfind.lenovo.com/#/products/4Y51C21216" TargetMode="External"/><Relationship Id="rId14" Type="http://schemas.openxmlformats.org/officeDocument/2006/relationships/hyperlink" Target="https://accessorysmartfind.lenovo.com/#/products/4Y41B69353" TargetMode="External"/><Relationship Id="rId22" Type="http://schemas.openxmlformats.org/officeDocument/2006/relationships/image" Target="../media/image231.png"/><Relationship Id="rId27" Type="http://schemas.openxmlformats.org/officeDocument/2006/relationships/image" Target="../media/image235.png"/><Relationship Id="rId30" Type="http://schemas.openxmlformats.org/officeDocument/2006/relationships/image" Target="../media/image238.png"/><Relationship Id="rId35" Type="http://schemas.openxmlformats.org/officeDocument/2006/relationships/image" Target="../media/image243.png"/><Relationship Id="rId8" Type="http://schemas.openxmlformats.org/officeDocument/2006/relationships/hyperlink" Target="https://smartfind.lenovo.com/accessories/#/products/4Y51J62544" TargetMode="External"/><Relationship Id="rId3" Type="http://schemas.openxmlformats.org/officeDocument/2006/relationships/hyperlink" Target="https://smartfind.lenovo.com/accessories/#/products/4Y51D20850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X40Y95215" TargetMode="External"/><Relationship Id="rId13" Type="http://schemas.openxmlformats.org/officeDocument/2006/relationships/hyperlink" Target="https://smartfind.lenovo.com/accessories/#/products/4X40N18007" TargetMode="External"/><Relationship Id="rId18" Type="http://schemas.openxmlformats.org/officeDocument/2006/relationships/image" Target="../media/image247.png"/><Relationship Id="rId26" Type="http://schemas.openxmlformats.org/officeDocument/2006/relationships/image" Target="../media/image254.png"/><Relationship Id="rId3" Type="http://schemas.openxmlformats.org/officeDocument/2006/relationships/hyperlink" Target="https://accessorysmartfind.lenovo.com/#/products/4X41C12468" TargetMode="External"/><Relationship Id="rId21" Type="http://schemas.openxmlformats.org/officeDocument/2006/relationships/image" Target="../media/image250.png"/><Relationship Id="rId7" Type="http://schemas.openxmlformats.org/officeDocument/2006/relationships/hyperlink" Target="https://accessorysmartfind.lenovo.com/#/products/4X40Y95214" TargetMode="External"/><Relationship Id="rId12" Type="http://schemas.openxmlformats.org/officeDocument/2006/relationships/hyperlink" Target="https://smartfind.lenovo.com/accessories/#/products/4X41M69795" TargetMode="External"/><Relationship Id="rId17" Type="http://schemas.openxmlformats.org/officeDocument/2006/relationships/image" Target="../media/image246.png"/><Relationship Id="rId25" Type="http://schemas.openxmlformats.org/officeDocument/2006/relationships/image" Target="../media/image253.png"/><Relationship Id="rId2" Type="http://schemas.openxmlformats.org/officeDocument/2006/relationships/hyperlink" Target="https://accessorysmartfind.lenovo.com/#/products/4X40K09936" TargetMode="External"/><Relationship Id="rId16" Type="http://schemas.openxmlformats.org/officeDocument/2006/relationships/hyperlink" Target="https://smartfind.lenovo.com/accessories/#/products/4X40N18010" TargetMode="External"/><Relationship Id="rId20" Type="http://schemas.openxmlformats.org/officeDocument/2006/relationships/image" Target="../media/image249.png"/><Relationship Id="rId29" Type="http://schemas.openxmlformats.org/officeDocument/2006/relationships/image" Target="../media/image257.png"/><Relationship Id="rId1" Type="http://schemas.openxmlformats.org/officeDocument/2006/relationships/slideLayout" Target="../slideLayouts/slideLayout163.xml"/><Relationship Id="rId6" Type="http://schemas.openxmlformats.org/officeDocument/2006/relationships/hyperlink" Target="https://smartfind.lenovo.com/accessories/#/products/4X41J35812" TargetMode="External"/><Relationship Id="rId11" Type="http://schemas.openxmlformats.org/officeDocument/2006/relationships/hyperlink" Target="https://smartfind.lenovo.com/accessories/#/products/4X41M69796" TargetMode="External"/><Relationship Id="rId24" Type="http://schemas.openxmlformats.org/officeDocument/2006/relationships/image" Target="../media/image252.png"/><Relationship Id="rId32" Type="http://schemas.openxmlformats.org/officeDocument/2006/relationships/image" Target="../media/image260.png"/><Relationship Id="rId5" Type="http://schemas.openxmlformats.org/officeDocument/2006/relationships/hyperlink" Target="https://smartfind.lenovo.com/accessories/#/products/4X41M69794" TargetMode="External"/><Relationship Id="rId15" Type="http://schemas.openxmlformats.org/officeDocument/2006/relationships/hyperlink" Target="https://smartfind.lenovo.com/accessories/#/products/4X40N18009" TargetMode="External"/><Relationship Id="rId23" Type="http://schemas.openxmlformats.org/officeDocument/2006/relationships/image" Target="../media/image251.png"/><Relationship Id="rId28" Type="http://schemas.openxmlformats.org/officeDocument/2006/relationships/image" Target="../media/image256.png"/><Relationship Id="rId10" Type="http://schemas.openxmlformats.org/officeDocument/2006/relationships/hyperlink" Target="https://smartfind.lenovo.com/accessories/#/products/4X41A30365" TargetMode="External"/><Relationship Id="rId19" Type="http://schemas.openxmlformats.org/officeDocument/2006/relationships/image" Target="../media/image248.png"/><Relationship Id="rId31" Type="http://schemas.openxmlformats.org/officeDocument/2006/relationships/image" Target="../media/image259.png"/><Relationship Id="rId4" Type="http://schemas.openxmlformats.org/officeDocument/2006/relationships/hyperlink" Target="https://accessorysmartfind.lenovo.com/#/products/4X41A30364" TargetMode="External"/><Relationship Id="rId9" Type="http://schemas.openxmlformats.org/officeDocument/2006/relationships/hyperlink" Target="https://accessorysmartfind.lenovo.com/#/products/4X41C12469" TargetMode="External"/><Relationship Id="rId14" Type="http://schemas.openxmlformats.org/officeDocument/2006/relationships/hyperlink" Target="https://smartfind.lenovo.com/accessories/#/products/4X40N18008" TargetMode="External"/><Relationship Id="rId22" Type="http://schemas.microsoft.com/office/2007/relationships/hdphoto" Target="../media/hdphoto3.wdp"/><Relationship Id="rId27" Type="http://schemas.openxmlformats.org/officeDocument/2006/relationships/image" Target="../media/image255.png"/><Relationship Id="rId30" Type="http://schemas.openxmlformats.org/officeDocument/2006/relationships/image" Target="../media/image2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hyperlink" Target="https://smartfind.lenovo.com/#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amd-nasdaq-selling-20-percent-shares-private-equity-silver-lake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wallpaperflare.com/technology-amd-ryzen-wallpaper-gdrkb" TargetMode="Externa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3E5C-131A-4F5E-B143-AAAEEED1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Topseller Quick Reference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EBFB8-71DD-445E-B9C2-482CED391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4869306"/>
            <a:ext cx="9949796" cy="457200"/>
          </a:xfrm>
        </p:spPr>
        <p:txBody>
          <a:bodyPr/>
          <a:lstStyle/>
          <a:p>
            <a:r>
              <a:rPr lang="en-US" dirty="0"/>
              <a:t>U.S. |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0200504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THINKPAD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701E3-D698-4643-9264-AD69B882B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54" y="1984915"/>
            <a:ext cx="541948" cy="541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D735D8-7148-40F2-8778-2319353DA097}"/>
              </a:ext>
            </a:extLst>
          </p:cNvPr>
          <p:cNvSpPr txBox="1"/>
          <p:nvPr/>
        </p:nvSpPr>
        <p:spPr>
          <a:xfrm>
            <a:off x="5945516" y="560340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L13 Yoga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DA6E2-498E-4750-B2EE-A9A7D6A90ADE}"/>
              </a:ext>
            </a:extLst>
          </p:cNvPr>
          <p:cNvSpPr txBox="1"/>
          <p:nvPr/>
        </p:nvSpPr>
        <p:spPr>
          <a:xfrm>
            <a:off x="6129129" y="211163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E14 (Intel / AMD)</a:t>
            </a:r>
          </a:p>
        </p:txBody>
      </p:sp>
      <p:pic>
        <p:nvPicPr>
          <p:cNvPr id="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0229C41-3F49-32C6-93EA-7DD884C8F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5"/>
          <a:stretch/>
        </p:blipFill>
        <p:spPr>
          <a:xfrm>
            <a:off x="6551070" y="4387840"/>
            <a:ext cx="2400662" cy="2258171"/>
          </a:xfrm>
          <a:prstGeom prst="rect">
            <a:avLst/>
          </a:prstGeom>
        </p:spPr>
      </p:pic>
      <p:pic>
        <p:nvPicPr>
          <p:cNvPr id="5" name="Picture 1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B9C4860C-84B8-710D-FFAE-BAC8DE634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0"/>
          <a:stretch/>
        </p:blipFill>
        <p:spPr>
          <a:xfrm>
            <a:off x="3171551" y="4026925"/>
            <a:ext cx="2913781" cy="2258170"/>
          </a:xfrm>
          <a:prstGeom prst="rect">
            <a:avLst/>
          </a:prstGeom>
        </p:spPr>
      </p:pic>
      <p:pic>
        <p:nvPicPr>
          <p:cNvPr id="19" name="图片 13" descr="电脑的屏幕&#10;&#10;中度可信度描述已自动生成">
            <a:extLst>
              <a:ext uri="{FF2B5EF4-FFF2-40B4-BE49-F238E27FC236}">
                <a16:creationId xmlns:a16="http://schemas.microsoft.com/office/drawing/2014/main" id="{3754F4F6-0A6C-0E58-0CBD-FEDAC44C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2" b="11227"/>
          <a:stretch/>
        </p:blipFill>
        <p:spPr>
          <a:xfrm>
            <a:off x="755508" y="1359723"/>
            <a:ext cx="3989162" cy="2710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558CBC-7FA7-4E31-AC7D-D9A0394917E7}"/>
              </a:ext>
            </a:extLst>
          </p:cNvPr>
          <p:cNvSpPr txBox="1"/>
          <p:nvPr/>
        </p:nvSpPr>
        <p:spPr>
          <a:xfrm>
            <a:off x="839812" y="306554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E16 (Intel/AMD)</a:t>
            </a:r>
          </a:p>
        </p:txBody>
      </p:sp>
      <p:pic>
        <p:nvPicPr>
          <p:cNvPr id="7" name="圖片 5" descr="一張含有 電腦, 膝上型電腦, 鍵盤 的圖片&#10;&#10;自動產生的描述">
            <a:extLst>
              <a:ext uri="{FF2B5EF4-FFF2-40B4-BE49-F238E27FC236}">
                <a16:creationId xmlns:a16="http://schemas.microsoft.com/office/drawing/2014/main" id="{9AE35C4C-798E-16BB-6D41-ABF5A210B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20" y="300152"/>
            <a:ext cx="3699821" cy="46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25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1" y="150808"/>
            <a:ext cx="11073384" cy="521208"/>
          </a:xfrm>
        </p:spPr>
        <p:txBody>
          <a:bodyPr/>
          <a:lstStyle/>
          <a:p>
            <a:r>
              <a:rPr lang="en-US" sz="2400" dirty="0"/>
              <a:t>VELOCITY THINKPAD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71EF53-D7EE-49CE-B2CE-EF327A8FA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30346"/>
              </p:ext>
            </p:extLst>
          </p:nvPr>
        </p:nvGraphicFramePr>
        <p:xfrm>
          <a:off x="37390" y="3705570"/>
          <a:ext cx="4628958" cy="2961331"/>
        </p:xfrm>
        <a:graphic>
          <a:graphicData uri="http://schemas.openxmlformats.org/drawingml/2006/table">
            <a:tbl>
              <a:tblPr firstRow="1"/>
              <a:tblGrid>
                <a:gridCol w="3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3752980539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2863916871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1416109739"/>
                    </a:ext>
                  </a:extLst>
                </a:gridCol>
              </a:tblGrid>
              <a:tr h="21057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E16 G1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516815"/>
                  </a:ext>
                </a:extLst>
              </a:tr>
              <a:tr h="27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21JN003YUS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21JN0040US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21JN0073US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21JN003XUS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1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8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1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3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2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9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1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BBE2B1-37D6-4C37-8BE2-D3BAFED55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467490"/>
              </p:ext>
            </p:extLst>
          </p:nvPr>
        </p:nvGraphicFramePr>
        <p:xfrm>
          <a:off x="6094412" y="922078"/>
          <a:ext cx="4642769" cy="2725012"/>
        </p:xfrm>
        <a:graphic>
          <a:graphicData uri="http://schemas.openxmlformats.org/drawingml/2006/table">
            <a:tbl>
              <a:tblPr firstRow="1"/>
              <a:tblGrid>
                <a:gridCol w="402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1564">
                  <a:extLst>
                    <a:ext uri="{9D8B030D-6E8A-4147-A177-3AD203B41FA5}">
                      <a16:colId xmlns:a16="http://schemas.microsoft.com/office/drawing/2014/main" val="1605616884"/>
                    </a:ext>
                  </a:extLst>
                </a:gridCol>
                <a:gridCol w="1042883">
                  <a:extLst>
                    <a:ext uri="{9D8B030D-6E8A-4147-A177-3AD203B41FA5}">
                      <a16:colId xmlns:a16="http://schemas.microsoft.com/office/drawing/2014/main" val="714367828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2816250273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G5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7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49635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21JR001QUS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21JR001RUS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21JR001SUS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21JR0018US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C39637-DA25-4883-A8F0-665ECCFFC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63221"/>
              </p:ext>
            </p:extLst>
          </p:nvPr>
        </p:nvGraphicFramePr>
        <p:xfrm>
          <a:off x="6094412" y="3706569"/>
          <a:ext cx="4615065" cy="2960332"/>
        </p:xfrm>
        <a:graphic>
          <a:graphicData uri="http://schemas.openxmlformats.org/drawingml/2006/table">
            <a:tbl>
              <a:tblPr firstRow="1"/>
              <a:tblGrid>
                <a:gridCol w="4169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522738871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286395245"/>
                    </a:ext>
                  </a:extLst>
                </a:gridCol>
              </a:tblGrid>
              <a:tr h="20106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E16 G1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65694"/>
                  </a:ext>
                </a:extLst>
              </a:tr>
              <a:tr h="271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21JT001PUS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21JT001BUS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21JT001QUS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21JT001AUS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5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38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0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9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6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0FC274-8629-A226-AE9C-C6DC482B0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0520"/>
              </p:ext>
            </p:extLst>
          </p:nvPr>
        </p:nvGraphicFramePr>
        <p:xfrm>
          <a:off x="37391" y="924832"/>
          <a:ext cx="3555815" cy="2725012"/>
        </p:xfrm>
        <a:graphic>
          <a:graphicData uri="http://schemas.openxmlformats.org/drawingml/2006/table">
            <a:tbl>
              <a:tblPr firstRow="1"/>
              <a:tblGrid>
                <a:gridCol w="311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1605616884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714367828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G5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227657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21JK0084US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21JK0052US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21JK0053US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1915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3" y="238320"/>
            <a:ext cx="11073384" cy="521208"/>
          </a:xfrm>
        </p:spPr>
        <p:txBody>
          <a:bodyPr/>
          <a:lstStyle/>
          <a:p>
            <a:r>
              <a:rPr lang="en-US" sz="2400" dirty="0"/>
              <a:t>VELOCITY THINKPAD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76000D-2559-0FCA-84BE-DE914C53A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2430"/>
              </p:ext>
            </p:extLst>
          </p:nvPr>
        </p:nvGraphicFramePr>
        <p:xfrm>
          <a:off x="867666" y="2148337"/>
          <a:ext cx="2330770" cy="2561325"/>
        </p:xfrm>
        <a:graphic>
          <a:graphicData uri="http://schemas.openxmlformats.org/drawingml/2006/table">
            <a:tbl>
              <a:tblPr firstRow="1"/>
              <a:tblGrid>
                <a:gridCol w="244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3737687721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3605148791"/>
                    </a:ext>
                  </a:extLst>
                </a:gridCol>
              </a:tblGrid>
              <a:tr h="180069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G4 Yoga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$1449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$1589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374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21FJ002CUS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21FJ002DUS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4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6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16GB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16GB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95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797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HD 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96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3731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7B91882-8FC2-D88F-A0EE-1CA6E62884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14" y="403624"/>
            <a:ext cx="7444455" cy="4185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NOTEBOOKS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789A1-9313-4450-BCEE-0F71D133C19E}"/>
              </a:ext>
            </a:extLst>
          </p:cNvPr>
          <p:cNvSpPr txBox="1"/>
          <p:nvPr/>
        </p:nvSpPr>
        <p:spPr>
          <a:xfrm>
            <a:off x="3503185" y="5317873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Lenovo V14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CCF9D-CE6B-4695-B969-2B5C1205417F}"/>
              </a:ext>
            </a:extLst>
          </p:cNvPr>
          <p:cNvSpPr txBox="1"/>
          <p:nvPr/>
        </p:nvSpPr>
        <p:spPr>
          <a:xfrm>
            <a:off x="9457188" y="5231933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Lenovo V15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5236C-B0D1-4936-BFA3-21695AC03552}"/>
              </a:ext>
            </a:extLst>
          </p:cNvPr>
          <p:cNvSpPr txBox="1"/>
          <p:nvPr/>
        </p:nvSpPr>
        <p:spPr>
          <a:xfrm>
            <a:off x="6931019" y="3741966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ThinkBook </a:t>
            </a:r>
            <a:r>
              <a:rPr lang="en-US" sz="1165" b="1" dirty="0">
                <a:solidFill>
                  <a:srgbClr val="000000"/>
                </a:solidFill>
                <a:latin typeface="Arial"/>
              </a:rPr>
              <a:t>16</a:t>
            </a: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(Intel / AMD)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91088A-D1D7-407C-BA5C-9BA6B6F9C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7606176" y="4482289"/>
            <a:ext cx="2582463" cy="2325135"/>
          </a:xfrm>
          <a:prstGeom prst="rect">
            <a:avLst/>
          </a:prstGeom>
        </p:spPr>
      </p:pic>
      <p:pic>
        <p:nvPicPr>
          <p:cNvPr id="16" name="Picture 1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97B8C4EB-2418-4E87-BD0F-DC403563E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739" y="4586964"/>
            <a:ext cx="2114315" cy="16323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890C77-F77C-D26B-BD9D-87835111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84" y="1156099"/>
            <a:ext cx="4414124" cy="3036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2D0DD8-CFCF-4CF0-A7EC-FCAA9E7F4F3B}"/>
              </a:ext>
            </a:extLst>
          </p:cNvPr>
          <p:cNvSpPr txBox="1"/>
          <p:nvPr/>
        </p:nvSpPr>
        <p:spPr>
          <a:xfrm>
            <a:off x="4142859" y="148564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ThinkBook 14 (Intel / AMD)</a:t>
            </a:r>
          </a:p>
        </p:txBody>
      </p:sp>
    </p:spTree>
    <p:extLst>
      <p:ext uri="{BB962C8B-B14F-4D97-AF65-F5344CB8AC3E}">
        <p14:creationId xmlns:p14="http://schemas.microsoft.com/office/powerpoint/2010/main" val="26499433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NOTEBOOKS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5187C8-3DCA-41ED-A938-FE8BC8A6E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422623"/>
              </p:ext>
            </p:extLst>
          </p:nvPr>
        </p:nvGraphicFramePr>
        <p:xfrm>
          <a:off x="1017428" y="1852791"/>
          <a:ext cx="2961644" cy="3152417"/>
        </p:xfrm>
        <a:graphic>
          <a:graphicData uri="http://schemas.openxmlformats.org/drawingml/2006/table">
            <a:tbl>
              <a:tblPr firstRow="1"/>
              <a:tblGrid>
                <a:gridCol w="214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6671">
                  <a:extLst>
                    <a:ext uri="{9D8B030D-6E8A-4147-A177-3AD203B41FA5}">
                      <a16:colId xmlns:a16="http://schemas.microsoft.com/office/drawing/2014/main" val="3711697802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3498261679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3114058539"/>
                    </a:ext>
                  </a:extLst>
                </a:gridCol>
              </a:tblGrid>
              <a:tr h="24611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G6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15825"/>
                  </a:ext>
                </a:extLst>
              </a:tr>
              <a:tr h="321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21KG0005US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21KG000AUS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21KG000FUS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1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2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8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6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23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6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910621-311C-7F1E-47AF-993B1CB91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43992"/>
              </p:ext>
            </p:extLst>
          </p:nvPr>
        </p:nvGraphicFramePr>
        <p:xfrm>
          <a:off x="4700817" y="1852788"/>
          <a:ext cx="2787189" cy="3152420"/>
        </p:xfrm>
        <a:graphic>
          <a:graphicData uri="http://schemas.openxmlformats.org/drawingml/2006/table">
            <a:tbl>
              <a:tblPr firstRow="1"/>
              <a:tblGrid>
                <a:gridCol w="256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195127648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71686976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86174804"/>
                    </a:ext>
                  </a:extLst>
                </a:gridCol>
              </a:tblGrid>
              <a:tr h="23780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G6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370472"/>
                  </a:ext>
                </a:extLst>
              </a:tr>
              <a:tr h="3109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21KJ0004US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21KJ0009US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21KJ000EUS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4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8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5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79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1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D37648-4B98-9729-DC98-F4F87FBDD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46814"/>
              </p:ext>
            </p:extLst>
          </p:nvPr>
        </p:nvGraphicFramePr>
        <p:xfrm>
          <a:off x="8209751" y="1852791"/>
          <a:ext cx="3068728" cy="3152499"/>
        </p:xfrm>
        <a:graphic>
          <a:graphicData uri="http://schemas.openxmlformats.org/drawingml/2006/table">
            <a:tbl>
              <a:tblPr firstRow="1"/>
              <a:tblGrid>
                <a:gridCol w="221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0851">
                  <a:extLst>
                    <a:ext uri="{9D8B030D-6E8A-4147-A177-3AD203B41FA5}">
                      <a16:colId xmlns:a16="http://schemas.microsoft.com/office/drawing/2014/main" val="3711697802"/>
                    </a:ext>
                  </a:extLst>
                </a:gridCol>
                <a:gridCol w="975383">
                  <a:extLst>
                    <a:ext uri="{9D8B030D-6E8A-4147-A177-3AD203B41FA5}">
                      <a16:colId xmlns:a16="http://schemas.microsoft.com/office/drawing/2014/main" val="3498261679"/>
                    </a:ext>
                  </a:extLst>
                </a:gridCol>
                <a:gridCol w="930606">
                  <a:extLst>
                    <a:ext uri="{9D8B030D-6E8A-4147-A177-3AD203B41FA5}">
                      <a16:colId xmlns:a16="http://schemas.microsoft.com/office/drawing/2014/main" val="3114058539"/>
                    </a:ext>
                  </a:extLst>
                </a:gridCol>
              </a:tblGrid>
              <a:tr h="24035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14s Yoga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$1269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endParaRPr lang="en-US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82943"/>
                  </a:ext>
                </a:extLst>
              </a:tr>
              <a:tr h="31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21JG0019US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21JG0018US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21JG001FUS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4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6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4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8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4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0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7814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E5B4-B2DF-4BDB-852F-2610B3F457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675" y="6473825"/>
            <a:ext cx="438150" cy="155575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99B0C-FC06-48D0-8B05-58240FB11CFE}"/>
              </a:ext>
            </a:extLst>
          </p:cNvPr>
          <p:cNvSpPr txBox="1"/>
          <p:nvPr/>
        </p:nvSpPr>
        <p:spPr>
          <a:xfrm>
            <a:off x="425923" y="282518"/>
            <a:ext cx="11486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VELOCITY NOTEBOOKS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A2DF55-1E4D-9586-EF78-C8853E5EC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23060"/>
              </p:ext>
            </p:extLst>
          </p:nvPr>
        </p:nvGraphicFramePr>
        <p:xfrm>
          <a:off x="968193" y="1867112"/>
          <a:ext cx="3004933" cy="3110474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3157697495"/>
                    </a:ext>
                  </a:extLst>
                </a:gridCol>
              </a:tblGrid>
              <a:tr h="22358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16 G6 Intel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173257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21KH0005US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21KH000AUS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21KH000FUS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9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17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D45727-2039-6B3F-A75B-3F6C96542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33718"/>
              </p:ext>
            </p:extLst>
          </p:nvPr>
        </p:nvGraphicFramePr>
        <p:xfrm>
          <a:off x="4666758" y="1873763"/>
          <a:ext cx="3004933" cy="3110474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3157697495"/>
                    </a:ext>
                  </a:extLst>
                </a:gridCol>
              </a:tblGrid>
              <a:tr h="22358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16 G6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603" marR="5603" marT="560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58197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21KK0004US</a:t>
                      </a:r>
                    </a:p>
                  </a:txBody>
                  <a:tcPr marL="5603" marR="5603" marT="560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21KK0009US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21KK000EUS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7530U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7730U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9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FHD Camera w/Shutter,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17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8A63DD-0BE6-C094-8DFC-F2A10F532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99472"/>
              </p:ext>
            </p:extLst>
          </p:nvPr>
        </p:nvGraphicFramePr>
        <p:xfrm>
          <a:off x="8365323" y="1873762"/>
          <a:ext cx="2090203" cy="3103824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</a:tblGrid>
              <a:tr h="230423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G4 16p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21J8002LUS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21J8002RUS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8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T w="12700" cmpd="sng">
                      <a:noFill/>
                      <a:prstDash val="soli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i5-13500H</a:t>
                      </a:r>
                    </a:p>
                  </a:txBody>
                  <a:tcPr marL="66563" marR="9244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8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1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16" WQXGA (2560x1600) IPS 400nits Anti-glare, 100% sRGB, 60Hz, Dolby® Vision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16" WQXGA (2560x1600) IPS 400nits Anti-glare, 100% sRGB, 60Hz, Dolby® Vision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FHD 1080p + IR Hybrid with Privacy Shutter, FPR,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FHD 1080p + IR Hybrid with Privacy Shutter, FPR,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76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80Wh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80Wh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66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5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6322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NOTEBOOKS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EC6407-2BB9-4000-8219-16973AE5F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958978"/>
              </p:ext>
            </p:extLst>
          </p:nvPr>
        </p:nvGraphicFramePr>
        <p:xfrm>
          <a:off x="784452" y="1153226"/>
          <a:ext cx="1454489" cy="2369511"/>
        </p:xfrm>
        <a:graphic>
          <a:graphicData uri="http://schemas.openxmlformats.org/drawingml/2006/table">
            <a:tbl>
              <a:tblPr firstRow="1"/>
              <a:tblGrid>
                <a:gridCol w="308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99">
                  <a:extLst>
                    <a:ext uri="{9D8B030D-6E8A-4147-A177-3AD203B41FA5}">
                      <a16:colId xmlns:a16="http://schemas.microsoft.com/office/drawing/2014/main" val="3232791569"/>
                    </a:ext>
                  </a:extLst>
                </a:gridCol>
              </a:tblGrid>
              <a:tr h="197545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82YX000BUS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ECF25F-6B9F-9057-C6C0-AA053B008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151596"/>
              </p:ext>
            </p:extLst>
          </p:nvPr>
        </p:nvGraphicFramePr>
        <p:xfrm>
          <a:off x="3130987" y="1153226"/>
          <a:ext cx="2601213" cy="2369510"/>
        </p:xfrm>
        <a:graphic>
          <a:graphicData uri="http://schemas.openxmlformats.org/drawingml/2006/table">
            <a:tbl>
              <a:tblPr firstRow="1"/>
              <a:tblGrid>
                <a:gridCol w="30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138">
                  <a:extLst>
                    <a:ext uri="{9D8B030D-6E8A-4147-A177-3AD203B41FA5}">
                      <a16:colId xmlns:a16="http://schemas.microsoft.com/office/drawing/2014/main" val="1049170354"/>
                    </a:ext>
                  </a:extLst>
                </a:gridCol>
                <a:gridCol w="1171925">
                  <a:extLst>
                    <a:ext uri="{9D8B030D-6E8A-4147-A177-3AD203B41FA5}">
                      <a16:colId xmlns:a16="http://schemas.microsoft.com/office/drawing/2014/main" val="316615156"/>
                    </a:ext>
                  </a:extLst>
                </a:gridCol>
              </a:tblGrid>
              <a:tr h="197545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83A0004GUS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83A00023US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i3-1315U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(2 x 4GB DDR)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9A9D89-37B4-87D2-A56F-2AD7E9478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54267"/>
              </p:ext>
            </p:extLst>
          </p:nvPr>
        </p:nvGraphicFramePr>
        <p:xfrm>
          <a:off x="784452" y="3804384"/>
          <a:ext cx="1454489" cy="2369511"/>
        </p:xfrm>
        <a:graphic>
          <a:graphicData uri="http://schemas.openxmlformats.org/drawingml/2006/table">
            <a:tbl>
              <a:tblPr firstRow="1"/>
              <a:tblGrid>
                <a:gridCol w="308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99">
                  <a:extLst>
                    <a:ext uri="{9D8B030D-6E8A-4147-A177-3AD203B41FA5}">
                      <a16:colId xmlns:a16="http://schemas.microsoft.com/office/drawing/2014/main" val="3232791569"/>
                    </a:ext>
                  </a:extLst>
                </a:gridCol>
              </a:tblGrid>
              <a:tr h="197545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83CR0005US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214DB5-1C09-5DA8-4E83-DEA3C7885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804789"/>
              </p:ext>
            </p:extLst>
          </p:nvPr>
        </p:nvGraphicFramePr>
        <p:xfrm>
          <a:off x="3130987" y="3804384"/>
          <a:ext cx="2601213" cy="2369510"/>
        </p:xfrm>
        <a:graphic>
          <a:graphicData uri="http://schemas.openxmlformats.org/drawingml/2006/table">
            <a:tbl>
              <a:tblPr firstRow="1"/>
              <a:tblGrid>
                <a:gridCol w="30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138">
                  <a:extLst>
                    <a:ext uri="{9D8B030D-6E8A-4147-A177-3AD203B41FA5}">
                      <a16:colId xmlns:a16="http://schemas.microsoft.com/office/drawing/2014/main" val="1049170354"/>
                    </a:ext>
                  </a:extLst>
                </a:gridCol>
                <a:gridCol w="1171925">
                  <a:extLst>
                    <a:ext uri="{9D8B030D-6E8A-4147-A177-3AD203B41FA5}">
                      <a16:colId xmlns:a16="http://schemas.microsoft.com/office/drawing/2014/main" val="316615156"/>
                    </a:ext>
                  </a:extLst>
                </a:gridCol>
              </a:tblGrid>
              <a:tr h="197545"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83A10028US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83A10024US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i3-1315U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(2 x 4GB DDR)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0277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0AB5BF-F458-4529-9B54-B317E8DB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DA086-9385-420F-AEF5-B58431E1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695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1752-6973-4D58-B9A3-11C7EC08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426D-669C-458F-8AEA-B4A3F9443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320DC2-7CFA-4885-BAD8-FF13E0173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55368"/>
              </p:ext>
            </p:extLst>
          </p:nvPr>
        </p:nvGraphicFramePr>
        <p:xfrm>
          <a:off x="2294964" y="1287628"/>
          <a:ext cx="2302832" cy="24803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620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X1 Tablet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$1,699</a:t>
                      </a:r>
                    </a:p>
                  </a:txBody>
                  <a:tcPr marR="12699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$1,849</a:t>
                      </a:r>
                    </a:p>
                  </a:txBody>
                  <a:tcPr marR="12699" marT="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8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20KJ0019US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20KJ0017US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 i5-8350u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 i7-8650u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8GB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8GB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346597"/>
                  </a:ext>
                </a:extLst>
              </a:tr>
              <a:tr h="2452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1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13” QHD+ Touch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13” QHD+ Touch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Camera, BT,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FPR, Backlit.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pen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Camera, BT,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FPR, Backlit.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pen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Battery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Battery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5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7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Year Depot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Year Depot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A2A09F-1578-46C2-9A78-A8595A5A6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42542"/>
              </p:ext>
            </p:extLst>
          </p:nvPr>
        </p:nvGraphicFramePr>
        <p:xfrm>
          <a:off x="6153091" y="1287628"/>
          <a:ext cx="1416066" cy="245584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7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913">
                  <a:extLst>
                    <a:ext uri="{9D8B030D-6E8A-4147-A177-3AD203B41FA5}">
                      <a16:colId xmlns:a16="http://schemas.microsoft.com/office/drawing/2014/main" val="876212271"/>
                    </a:ext>
                  </a:extLst>
                </a:gridCol>
              </a:tblGrid>
              <a:tr h="277583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Tablet 10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$529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20L3000HUS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8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Celeron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N4100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4GB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2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128GB eMMC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10.1” WUXGA Touch</a:t>
                      </a:r>
                    </a:p>
                    <a:p>
                      <a:pPr algn="l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Camera, BT, FPR, Garaged Pen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28811"/>
                  </a:ext>
                </a:extLst>
              </a:tr>
              <a:tr h="2176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10.6mm / 1.46lbs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1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Win 10 Pro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66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 Year Depot</a:t>
                      </a:r>
                    </a:p>
                  </a:txBody>
                  <a:tcPr marR="12699" marT="0" marB="0"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230F4E-19B6-4DAB-B048-773C61BF72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209" y="3937558"/>
            <a:ext cx="3955535" cy="22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80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1049E7-6A9B-4C8E-8E56-FEF7E95E98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82" y="1301813"/>
            <a:ext cx="1288530" cy="147422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A2C66A-E340-41F5-9F42-18FBC5FE2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640756"/>
              </p:ext>
            </p:extLst>
          </p:nvPr>
        </p:nvGraphicFramePr>
        <p:xfrm>
          <a:off x="2660905" y="2956195"/>
          <a:ext cx="7324344" cy="326514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83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175683627"/>
                    </a:ext>
                  </a:extLst>
                </a:gridCol>
              </a:tblGrid>
              <a:tr h="475655"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Tab M8 HD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Tab M8 HD LTE</a:t>
                      </a:r>
                    </a:p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(For Business)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Tab M10 FHD Plus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K10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68241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$129.99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$179.99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$229.99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0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ZA5G0132US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ZA790003US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ZA5T0423US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ZA8N0064US​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8”HD Display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8”HD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10.3” FHD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10.3” FHD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Android 10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Core Processor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Octa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Octa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5/8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2/16 GB RAM and Storage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 Plus 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 USB Port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9094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7464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10C5C05-E5B7-417E-89AA-C1836DF5CB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17" y="1305698"/>
            <a:ext cx="1659689" cy="1471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6AD45-1E9F-4E0A-A500-18F43E4811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664" y="1320722"/>
            <a:ext cx="1647118" cy="14742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7F5CCC-A8EB-478A-9E89-7B2AA65F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LENO</a:t>
            </a:r>
            <a:r>
              <a:rPr lang="en-US" sz="2400" dirty="0"/>
              <a:t>LENOVO TOPSELLER - Android Focus Models </a:t>
            </a:r>
            <a:r>
              <a:rPr lang="en-US" sz="2400" dirty="0">
                <a:solidFill>
                  <a:schemeClr val="bg1"/>
                </a:solidFill>
              </a:rPr>
              <a:t>R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Android Focus Models </a:t>
            </a:r>
          </a:p>
        </p:txBody>
      </p:sp>
      <p:pic>
        <p:nvPicPr>
          <p:cNvPr id="6" name="Graphic 5" descr="Tablet with solid fill">
            <a:extLst>
              <a:ext uri="{FF2B5EF4-FFF2-40B4-BE49-F238E27FC236}">
                <a16:creationId xmlns:a16="http://schemas.microsoft.com/office/drawing/2014/main" id="{6DB56F35-AFBC-4AE5-B98E-609D40613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362" y="307975"/>
            <a:ext cx="914400" cy="914400"/>
          </a:xfrm>
          <a:prstGeom prst="rect">
            <a:avLst/>
          </a:prstGeom>
        </p:spPr>
      </p:pic>
      <p:pic>
        <p:nvPicPr>
          <p:cNvPr id="8" name="Picture 7" descr="A picture containing text, monitor, indoor, screen&#10;&#10;Description automatically generated">
            <a:extLst>
              <a:ext uri="{FF2B5EF4-FFF2-40B4-BE49-F238E27FC236}">
                <a16:creationId xmlns:a16="http://schemas.microsoft.com/office/drawing/2014/main" id="{FE2A100C-86CF-44E6-ADDF-4CDCEDD974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864" y="1320722"/>
            <a:ext cx="1531948" cy="153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59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- Notebooks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28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16063D4-23D1-4CA3-AF67-9BF9F1B0CD05}"/>
              </a:ext>
            </a:extLst>
          </p:cNvPr>
          <p:cNvSpPr txBox="1">
            <a:spLocks/>
          </p:cNvSpPr>
          <p:nvPr/>
        </p:nvSpPr>
        <p:spPr>
          <a:xfrm>
            <a:off x="1524000" y="404813"/>
            <a:ext cx="9998075" cy="72072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LENOVO TOPSELLER </a:t>
            </a:r>
          </a:p>
          <a:p>
            <a:r>
              <a:rPr lang="en-US" sz="2400" dirty="0"/>
              <a:t>Android Top seller Models </a:t>
            </a:r>
          </a:p>
        </p:txBody>
      </p:sp>
      <p:pic>
        <p:nvPicPr>
          <p:cNvPr id="8" name="Graphic 7" descr="Tablet with solid fill">
            <a:extLst>
              <a:ext uri="{FF2B5EF4-FFF2-40B4-BE49-F238E27FC236}">
                <a16:creationId xmlns:a16="http://schemas.microsoft.com/office/drawing/2014/main" id="{14D7350E-2B3E-462A-AE52-8E802BF45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2" y="307975"/>
            <a:ext cx="914400" cy="9144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ED0AB6-F0D4-4654-AC79-EBFE56B3F846}"/>
              </a:ext>
            </a:extLst>
          </p:cNvPr>
          <p:cNvGraphicFramePr>
            <a:graphicFrameLocks noGrp="1"/>
          </p:cNvGraphicFramePr>
          <p:nvPr/>
        </p:nvGraphicFramePr>
        <p:xfrm>
          <a:off x="435583" y="1340028"/>
          <a:ext cx="11086495" cy="4876133"/>
        </p:xfrm>
        <a:graphic>
          <a:graphicData uri="http://schemas.openxmlformats.org/drawingml/2006/table">
            <a:tbl>
              <a:tblPr/>
              <a:tblGrid>
                <a:gridCol w="771155">
                  <a:extLst>
                    <a:ext uri="{9D8B030D-6E8A-4147-A177-3AD203B41FA5}">
                      <a16:colId xmlns:a16="http://schemas.microsoft.com/office/drawing/2014/main" val="1866136625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577369125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55184527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77287516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2667088126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402528514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2891387198"/>
                    </a:ext>
                  </a:extLst>
                </a:gridCol>
                <a:gridCol w="834662">
                  <a:extLst>
                    <a:ext uri="{9D8B030D-6E8A-4147-A177-3AD203B41FA5}">
                      <a16:colId xmlns:a16="http://schemas.microsoft.com/office/drawing/2014/main" val="1805518050"/>
                    </a:ext>
                  </a:extLst>
                </a:gridCol>
                <a:gridCol w="816518">
                  <a:extLst>
                    <a:ext uri="{9D8B030D-6E8A-4147-A177-3AD203B41FA5}">
                      <a16:colId xmlns:a16="http://schemas.microsoft.com/office/drawing/2014/main" val="1272024198"/>
                    </a:ext>
                  </a:extLst>
                </a:gridCol>
                <a:gridCol w="743938">
                  <a:extLst>
                    <a:ext uri="{9D8B030D-6E8A-4147-A177-3AD203B41FA5}">
                      <a16:colId xmlns:a16="http://schemas.microsoft.com/office/drawing/2014/main" val="821950708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834454138"/>
                    </a:ext>
                  </a:extLst>
                </a:gridCol>
                <a:gridCol w="753011">
                  <a:extLst>
                    <a:ext uri="{9D8B030D-6E8A-4147-A177-3AD203B41FA5}">
                      <a16:colId xmlns:a16="http://schemas.microsoft.com/office/drawing/2014/main" val="1393469919"/>
                    </a:ext>
                  </a:extLst>
                </a:gridCol>
                <a:gridCol w="789300">
                  <a:extLst>
                    <a:ext uri="{9D8B030D-6E8A-4147-A177-3AD203B41FA5}">
                      <a16:colId xmlns:a16="http://schemas.microsoft.com/office/drawing/2014/main" val="2819997928"/>
                    </a:ext>
                  </a:extLst>
                </a:gridCol>
                <a:gridCol w="789300">
                  <a:extLst>
                    <a:ext uri="{9D8B030D-6E8A-4147-A177-3AD203B41FA5}">
                      <a16:colId xmlns:a16="http://schemas.microsoft.com/office/drawing/2014/main" val="973024195"/>
                    </a:ext>
                  </a:extLst>
                </a:gridCol>
              </a:tblGrid>
              <a:tr h="47179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 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 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ST 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M10 FHD Plus​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M10 FHD Plus​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 M10 FHD Plus w/ Alexa​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P12 Pro Bundle 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 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b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Batteryless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</a:t>
                      </a:r>
                      <a:b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LTE Batteryless​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47198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MTM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ZA5G0132US​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ZA5C0050US​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ZA790003US​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ZA790002US​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ZA5T0423US​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ZA5T0382US​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ZA6M0055US​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ZAAX0000US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ZA8N0064US​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ZA8N0044US​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ZA8S0000US​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ZA8T0001US​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ZA9K0000US​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965293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MSRP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$729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61677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Model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07609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66266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12.6” AMOLED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72679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889448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Processor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82874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8/13MP​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332897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Ram/Storage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2/16GB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2/16GB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8/256GB​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20043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Audio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 JBL​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76185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Wireless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WIFI6, BT 5.2​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404333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10,200 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Battery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Battery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756194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Ports 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 USB​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 USB​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3.1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506431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Features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Cradle​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Cradle​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Keyboard + Pen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5359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 Spec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299714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Warranty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979330"/>
                  </a:ext>
                </a:extLst>
              </a:tr>
            </a:tbl>
          </a:graphicData>
        </a:graphic>
      </p:graphicFrame>
      <p:sp>
        <p:nvSpPr>
          <p:cNvPr id="5" name="Star: 16 Points 4">
            <a:extLst>
              <a:ext uri="{FF2B5EF4-FFF2-40B4-BE49-F238E27FC236}">
                <a16:creationId xmlns:a16="http://schemas.microsoft.com/office/drawing/2014/main" id="{CE96C693-D3FB-4686-BD45-6D633A8E86A3}"/>
              </a:ext>
            </a:extLst>
          </p:cNvPr>
          <p:cNvSpPr/>
          <p:nvPr/>
        </p:nvSpPr>
        <p:spPr>
          <a:xfrm>
            <a:off x="7308761" y="1243191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New!</a:t>
            </a:r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C5A1D7FE-9481-4F85-8822-87DCD3D27D48}"/>
              </a:ext>
            </a:extLst>
          </p:cNvPr>
          <p:cNvSpPr/>
          <p:nvPr/>
        </p:nvSpPr>
        <p:spPr>
          <a:xfrm>
            <a:off x="10461939" y="1295577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New!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A9D0F9CC-E4B2-4358-BDA5-87D81C154D5B}"/>
              </a:ext>
            </a:extLst>
          </p:cNvPr>
          <p:cNvSpPr/>
          <p:nvPr/>
        </p:nvSpPr>
        <p:spPr>
          <a:xfrm>
            <a:off x="11356687" y="1295576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5964957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E93D414-E0DA-44DB-B330-4BFBC951A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784" y="3936066"/>
            <a:ext cx="1478141" cy="1540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CAA8C-4BA1-4618-89B8-03E9FF984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4" y="1715552"/>
            <a:ext cx="1156320" cy="957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70DF0-6CDC-4EBA-8210-70D4F28025E7}"/>
              </a:ext>
            </a:extLst>
          </p:cNvPr>
          <p:cNvSpPr txBox="1"/>
          <p:nvPr/>
        </p:nvSpPr>
        <p:spPr>
          <a:xfrm>
            <a:off x="6096" y="2814835"/>
            <a:ext cx="2071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M8 HD Folio Case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ZG38C02862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$14.99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3EE6A-9006-4CAF-B413-7870B3BC050D}"/>
              </a:ext>
            </a:extLst>
          </p:cNvPr>
          <p:cNvSpPr txBox="1"/>
          <p:nvPr/>
        </p:nvSpPr>
        <p:spPr>
          <a:xfrm>
            <a:off x="5023300" y="2769918"/>
            <a:ext cx="206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M10 FHD Plus Keyboard Case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ZG38C03371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$49.99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3C97DE-F332-4087-BA4C-698021F9F52D}"/>
              </a:ext>
            </a:extLst>
          </p:cNvPr>
          <p:cNvSpPr txBox="1"/>
          <p:nvPr/>
        </p:nvSpPr>
        <p:spPr>
          <a:xfrm>
            <a:off x="3703183" y="2766234"/>
            <a:ext cx="1563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M10 FHD Plus Folio Case/Film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ZG38C02958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$19.99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BFC9A-A93E-46F2-BFC1-23C69104EC13}"/>
              </a:ext>
            </a:extLst>
          </p:cNvPr>
          <p:cNvSpPr txBox="1"/>
          <p:nvPr/>
        </p:nvSpPr>
        <p:spPr>
          <a:xfrm>
            <a:off x="1833296" y="2822702"/>
            <a:ext cx="18344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Armor-X M8 HD/FHD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78016354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EF533-8155-4DBF-92BF-CFB38F10F992}"/>
              </a:ext>
            </a:extLst>
          </p:cNvPr>
          <p:cNvSpPr txBox="1"/>
          <p:nvPr/>
        </p:nvSpPr>
        <p:spPr>
          <a:xfrm>
            <a:off x="10637188" y="2722501"/>
            <a:ext cx="145846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M10 HD 2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| 306F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78016353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E254E4-3396-4B15-937E-9084E633A8A7}"/>
              </a:ext>
            </a:extLst>
          </p:cNvPr>
          <p:cNvSpPr txBox="1"/>
          <p:nvPr/>
        </p:nvSpPr>
        <p:spPr>
          <a:xfrm>
            <a:off x="126196" y="5396175"/>
            <a:ext cx="1611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K10 Bluetooth Keyboard Case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ZG38C03597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$99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CDAB9-FBDC-4A69-A5DC-2DCCF132F282}"/>
              </a:ext>
            </a:extLst>
          </p:cNvPr>
          <p:cNvSpPr txBox="1"/>
          <p:nvPr/>
        </p:nvSpPr>
        <p:spPr>
          <a:xfrm>
            <a:off x="8764861" y="2766234"/>
            <a:ext cx="162153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M10 FHD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MTM:78016083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RIN-LN-M10REL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6017AC-FBBD-4C31-ABCB-45286F87F760}"/>
              </a:ext>
            </a:extLst>
          </p:cNvPr>
          <p:cNvSpPr txBox="1"/>
          <p:nvPr/>
        </p:nvSpPr>
        <p:spPr>
          <a:xfrm>
            <a:off x="6777531" y="2741242"/>
            <a:ext cx="2065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M10 FHD Plus  X606F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MTM: 78016082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RIN-LN-M10PL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7E74F-ADDC-4AA3-A459-B5A0123CA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43" y="4087545"/>
            <a:ext cx="972504" cy="13136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715F14-072C-4C30-8898-01B740D2E665}"/>
              </a:ext>
            </a:extLst>
          </p:cNvPr>
          <p:cNvSpPr txBox="1"/>
          <p:nvPr/>
        </p:nvSpPr>
        <p:spPr>
          <a:xfrm>
            <a:off x="3182727" y="5223163"/>
            <a:ext cx="1895509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Armor-X |K10 </a:t>
            </a:r>
            <a:r>
              <a:rPr lang="en-US" sz="1200" b="1" dirty="0">
                <a:effectLst/>
                <a:latin typeface="+mj-lt"/>
                <a:ea typeface="Calibri" panose="020F0502020204030204" pitchFamily="34" charset="0"/>
              </a:rPr>
              <a:t>Shockproof case </a:t>
            </a: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w/ kickstand, hand-strap, &amp; </a:t>
            </a:r>
            <a:r>
              <a:rPr lang="en-US" sz="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X-MOUNT adapter 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78019394</a:t>
            </a:r>
            <a:b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ZXS-LN-K10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BCA307-0CA1-4667-A5B3-3AB699C30D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966" y="3857875"/>
            <a:ext cx="1453316" cy="14346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049AEF-4FB8-4E46-B4FC-79BD5D12CE2E}"/>
              </a:ext>
            </a:extLst>
          </p:cNvPr>
          <p:cNvSpPr txBox="1"/>
          <p:nvPr/>
        </p:nvSpPr>
        <p:spPr>
          <a:xfrm>
            <a:off x="7038534" y="5318090"/>
            <a:ext cx="1703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Armor-X </a:t>
            </a:r>
            <a:r>
              <a:rPr lang="en-US" sz="1200" b="1" dirty="0">
                <a:effectLst/>
                <a:ea typeface="Calibri" panose="020F0502020204030204" pitchFamily="34" charset="0"/>
              </a:rPr>
              <a:t>|K10 Shockproof Case </a:t>
            </a: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w/ kickstand, </a:t>
            </a:r>
            <a:r>
              <a:rPr lang="en-US" sz="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revolving</a:t>
            </a: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hand-strap</a:t>
            </a:r>
            <a:b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78019393</a:t>
            </a:r>
            <a:b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ZUN-LN-K10</a:t>
            </a:r>
            <a:b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algn="ctr"/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5AA13D-2305-47F8-9431-CC41015EC0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23" y="3942009"/>
            <a:ext cx="1139140" cy="13760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88FB40-F657-44D8-AD06-B5498CC8A3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525" y="4087544"/>
            <a:ext cx="1318141" cy="13760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6D4AD9-53D0-497F-AF84-0C3E6CF6FEB8}"/>
              </a:ext>
            </a:extLst>
          </p:cNvPr>
          <p:cNvSpPr txBox="1"/>
          <p:nvPr/>
        </p:nvSpPr>
        <p:spPr>
          <a:xfrm>
            <a:off x="1361272" y="5526729"/>
            <a:ext cx="206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Armor-X | K10 Folio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</a:rPr>
              <a:t>78019392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60619F-CE30-4AD1-8ACE-77AD62DD46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828" y="1499613"/>
            <a:ext cx="1524703" cy="13152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B53680-25F2-4B3B-9083-188486C1D0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44" y="1601455"/>
            <a:ext cx="1364501" cy="1020990"/>
          </a:xfrm>
          <a:prstGeom prst="rect">
            <a:avLst/>
          </a:prstGeom>
        </p:spPr>
      </p:pic>
      <p:sp>
        <p:nvSpPr>
          <p:cNvPr id="36" name="Title 2">
            <a:extLst>
              <a:ext uri="{FF2B5EF4-FFF2-40B4-BE49-F238E27FC236}">
                <a16:creationId xmlns:a16="http://schemas.microsoft.com/office/drawing/2014/main" id="{FAB127ED-F09B-4FE5-AACB-223414D8DD21}"/>
              </a:ext>
            </a:extLst>
          </p:cNvPr>
          <p:cNvSpPr txBox="1">
            <a:spLocks/>
          </p:cNvSpPr>
          <p:nvPr/>
        </p:nvSpPr>
        <p:spPr>
          <a:xfrm>
            <a:off x="436117" y="325005"/>
            <a:ext cx="9998075" cy="72072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LENOVO Android Tablets  Accessories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2D024-6C45-4E87-9100-2D75125483E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231" y="1512541"/>
            <a:ext cx="1156320" cy="1235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82E0E-FD19-433E-9768-CB6684474F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692" y="1512541"/>
            <a:ext cx="1149971" cy="1177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BF324-707B-4AAE-B829-B2AAC44B683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737" y="1508508"/>
            <a:ext cx="1201784" cy="11814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3192F9-B0A3-48D7-B582-20B158A03B58}"/>
              </a:ext>
            </a:extLst>
          </p:cNvPr>
          <p:cNvSpPr/>
          <p:nvPr/>
        </p:nvSpPr>
        <p:spPr>
          <a:xfrm>
            <a:off x="115072" y="1492594"/>
            <a:ext cx="3476266" cy="205760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95722-BF4F-4E30-BDF0-FB15D96563E9}"/>
              </a:ext>
            </a:extLst>
          </p:cNvPr>
          <p:cNvSpPr txBox="1"/>
          <p:nvPr/>
        </p:nvSpPr>
        <p:spPr>
          <a:xfrm>
            <a:off x="1605145" y="129155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8E7574F-ABF3-41B0-9C7A-6D7C897C0ABB}"/>
              </a:ext>
            </a:extLst>
          </p:cNvPr>
          <p:cNvSpPr/>
          <p:nvPr/>
        </p:nvSpPr>
        <p:spPr>
          <a:xfrm>
            <a:off x="3771907" y="1495894"/>
            <a:ext cx="8292191" cy="205760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B3D8C4-FDDC-44A2-BD17-F70E8ED98F66}"/>
              </a:ext>
            </a:extLst>
          </p:cNvPr>
          <p:cNvSpPr txBox="1"/>
          <p:nvPr/>
        </p:nvSpPr>
        <p:spPr>
          <a:xfrm>
            <a:off x="6658190" y="1303527"/>
            <a:ext cx="9386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A8E8C8-D861-49DC-80DB-E9AC0CE91CA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97" y="1604189"/>
            <a:ext cx="1107593" cy="118670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00A1F-138B-4D4F-8662-12ADB5D80251}"/>
              </a:ext>
            </a:extLst>
          </p:cNvPr>
          <p:cNvSpPr/>
          <p:nvPr/>
        </p:nvSpPr>
        <p:spPr>
          <a:xfrm>
            <a:off x="177209" y="3911865"/>
            <a:ext cx="11918447" cy="2361445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97FEA-AC82-4D25-82F1-4886BD0D67FE}"/>
              </a:ext>
            </a:extLst>
          </p:cNvPr>
          <p:cNvSpPr txBox="1"/>
          <p:nvPr/>
        </p:nvSpPr>
        <p:spPr>
          <a:xfrm>
            <a:off x="5087582" y="3684332"/>
            <a:ext cx="811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K10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14041E-9C47-4954-8D79-EE2AFB10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5361" y="3997964"/>
            <a:ext cx="1662386" cy="13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CFC0315-6FD7-4C6C-BE29-869C72CE6DF1}"/>
              </a:ext>
            </a:extLst>
          </p:cNvPr>
          <p:cNvSpPr txBox="1"/>
          <p:nvPr/>
        </p:nvSpPr>
        <p:spPr>
          <a:xfrm>
            <a:off x="8647091" y="5375792"/>
            <a:ext cx="1809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K10 Battery Less Power Adapter </a:t>
            </a:r>
          </a:p>
          <a:p>
            <a:pPr algn="ctr"/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800" dirty="0"/>
              <a:t>4X20V24674</a:t>
            </a:r>
            <a:b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$69.99</a:t>
            </a:r>
          </a:p>
          <a:p>
            <a:pPr algn="ctr"/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DDD748-B207-4EDB-8E86-DD23800CC7FE}"/>
              </a:ext>
            </a:extLst>
          </p:cNvPr>
          <p:cNvSpPr txBox="1"/>
          <p:nvPr/>
        </p:nvSpPr>
        <p:spPr>
          <a:xfrm>
            <a:off x="10357747" y="5169421"/>
            <a:ext cx="180964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Kastus Ant-</a:t>
            </a:r>
            <a:r>
              <a:rPr lang="en-US" sz="1200" b="1" dirty="0">
                <a:solidFill>
                  <a:srgbClr val="000000"/>
                </a:solidFill>
              </a:rPr>
              <a:t>Microbial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 Screen Protector </a:t>
            </a:r>
            <a:br>
              <a:rPr lang="en-US" sz="1200" b="0" i="0" u="none" strike="noStrike" baseline="0" dirty="0">
                <a:solidFill>
                  <a:srgbClr val="000000"/>
                </a:solidFill>
              </a:rPr>
            </a:br>
            <a:r>
              <a:rPr lang="en-US" sz="800" b="0" i="0" u="none" strike="noStrike" baseline="0" dirty="0">
                <a:solidFill>
                  <a:srgbClr val="000000"/>
                </a:solidFill>
              </a:rPr>
              <a:t>40F0KS2001</a:t>
            </a:r>
          </a:p>
          <a:p>
            <a:pPr algn="ctr"/>
            <a:r>
              <a:rPr lang="en-US" sz="800" b="0" i="0" u="none" strike="noStrike" baseline="0" dirty="0">
                <a:solidFill>
                  <a:srgbClr val="000000"/>
                </a:solidFill>
              </a:rPr>
              <a:t>$29.99</a:t>
            </a:r>
            <a:endParaRPr lang="en-US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F997-759A-4DC5-90BA-F7B4A02776D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747" y="4017670"/>
            <a:ext cx="849649" cy="1224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BA3F3C5-1896-4DF9-8490-997AE05DF715}"/>
              </a:ext>
            </a:extLst>
          </p:cNvPr>
          <p:cNvSpPr txBox="1"/>
          <p:nvPr/>
        </p:nvSpPr>
        <p:spPr>
          <a:xfrm>
            <a:off x="5104100" y="5398091"/>
            <a:ext cx="1895509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Rugged case for Lenovo Tablet K10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78019381</a:t>
            </a:r>
            <a:b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HK" altLang="zh-CN" sz="9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RIN-LN-K10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80B18B-D66F-47E7-8A6D-4D8DF78A08F1}"/>
              </a:ext>
            </a:extLst>
          </p:cNvPr>
          <p:cNvSpPr txBox="1"/>
          <p:nvPr/>
        </p:nvSpPr>
        <p:spPr>
          <a:xfrm>
            <a:off x="281904" y="6469154"/>
            <a:ext cx="6096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Contact Synnex for a quote with Armor-X part number.  NSPs that purchase direct can use Lenovo MTM to order Lenovo Direct.  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194161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83D49E-0195-4B3D-81B5-1FF8D8EF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&amp; Lenovo Desktops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71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5  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 Form Factor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Tower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465443" y="5534789"/>
            <a:ext cx="2975113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 50q/M70q/M75q/M80q/M90q)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Neo Small Form Factor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M75q Gen 2 Tiny  (Pictured with optional Tiny-in-One)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35C8A-3DB9-CF59-F58E-A2E68334F45B}"/>
              </a:ext>
            </a:extLst>
          </p:cNvPr>
          <p:cNvSpPr txBox="1"/>
          <p:nvPr/>
        </p:nvSpPr>
        <p:spPr>
          <a:xfrm>
            <a:off x="417070" y="291728"/>
            <a:ext cx="6561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&amp; Lenovo Desktops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403624"/>
            <a:ext cx="11073384" cy="521208"/>
          </a:xfrm>
        </p:spPr>
        <p:txBody>
          <a:bodyPr/>
          <a:lstStyle/>
          <a:p>
            <a:r>
              <a:rPr lang="en-US" dirty="0"/>
              <a:t>ThinkCentre Tiny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6" descr="images">
            <a:extLst>
              <a:ext uri="{FF2B5EF4-FFF2-40B4-BE49-F238E27FC236}">
                <a16:creationId xmlns:a16="http://schemas.microsoft.com/office/drawing/2014/main" id="{0A571A5E-15F0-4870-83AC-94990846F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2840" y="585383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s">
            <a:extLst>
              <a:ext uri="{FF2B5EF4-FFF2-40B4-BE49-F238E27FC236}">
                <a16:creationId xmlns:a16="http://schemas.microsoft.com/office/drawing/2014/main" id="{C85943E5-4A89-4121-91A8-E9AD522FA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5332" y="1282261"/>
            <a:ext cx="2322312" cy="20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B521C9-7F21-4067-81EA-C8B4DE505DBB}"/>
              </a:ext>
            </a:extLst>
          </p:cNvPr>
          <p:cNvGraphicFramePr>
            <a:graphicFrameLocks noGrp="1"/>
          </p:cNvGraphicFramePr>
          <p:nvPr/>
        </p:nvGraphicFramePr>
        <p:xfrm>
          <a:off x="0" y="3778560"/>
          <a:ext cx="3021338" cy="250577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250906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Neo 50q Gen 4</a:t>
                      </a: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$749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0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12LN000CUS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12LN000BUS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</a:t>
                      </a: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13420H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</a:t>
                      </a: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13420H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Win11 Pro 64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</a:p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A60931-7D88-4EF6-9233-65AC46905719}"/>
              </a:ext>
            </a:extLst>
          </p:cNvPr>
          <p:cNvSpPr txBox="1">
            <a:spLocks/>
          </p:cNvSpPr>
          <p:nvPr/>
        </p:nvSpPr>
        <p:spPr bwMode="white">
          <a:xfrm>
            <a:off x="3325812" y="4193192"/>
            <a:ext cx="262649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Neo 50q Gen 4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A650EE3-189D-4924-9134-EFF931BC0C22}"/>
              </a:ext>
            </a:extLst>
          </p:cNvPr>
          <p:cNvGraphicFramePr>
            <a:graphicFrameLocks noGrp="1"/>
          </p:cNvGraphicFramePr>
          <p:nvPr/>
        </p:nvGraphicFramePr>
        <p:xfrm>
          <a:off x="-1" y="1258189"/>
          <a:ext cx="4309084" cy="25389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49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547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325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965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$60 Rebate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2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11JN008BUS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11JN002PUS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11JN0089US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Ryzen 3 PRO 5350GE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5 PRO 5650GE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5 PRO 5650GE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1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Win11 Pro 64</a:t>
                      </a:r>
                    </a:p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231CB5-55E4-40AB-927B-2ED5BB5F3BB5}"/>
              </a:ext>
            </a:extLst>
          </p:cNvPr>
          <p:cNvGraphicFramePr>
            <a:graphicFrameLocks noGrp="1"/>
          </p:cNvGraphicFramePr>
          <p:nvPr/>
        </p:nvGraphicFramePr>
        <p:xfrm>
          <a:off x="4326486" y="1282261"/>
          <a:ext cx="1340218" cy="25389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340218">
                  <a:extLst>
                    <a:ext uri="{9D8B030D-6E8A-4147-A177-3AD203B41FA5}">
                      <a16:colId xmlns:a16="http://schemas.microsoft.com/office/drawing/2014/main" val="1794080711"/>
                    </a:ext>
                  </a:extLst>
                </a:gridCol>
              </a:tblGrid>
              <a:tr h="272965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052297"/>
                  </a:ext>
                </a:extLst>
              </a:tr>
              <a:tr h="383409"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$40 Rebate</a:t>
                      </a:r>
                    </a:p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792729"/>
                  </a:ext>
                </a:extLst>
              </a:tr>
              <a:tr h="282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11JN002RUS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034577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5750GE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785115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805968"/>
                  </a:ext>
                </a:extLst>
              </a:tr>
              <a:tr h="429157"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361046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019793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75490"/>
                  </a:ext>
                </a:extLst>
              </a:tr>
            </a:tbl>
          </a:graphicData>
        </a:graphic>
      </p:graphicFrame>
      <p:pic>
        <p:nvPicPr>
          <p:cNvPr id="15" name="Picture 2" descr="images">
            <a:extLst>
              <a:ext uri="{FF2B5EF4-FFF2-40B4-BE49-F238E27FC236}">
                <a16:creationId xmlns:a16="http://schemas.microsoft.com/office/drawing/2014/main" id="{2DE1CD3F-4304-439B-84FF-69957343A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2771" y="4473957"/>
            <a:ext cx="2600137" cy="16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07846-EC33-41CA-A751-D5DBB2A8915E}"/>
              </a:ext>
            </a:extLst>
          </p:cNvPr>
          <p:cNvSpPr txBox="1">
            <a:spLocks/>
          </p:cNvSpPr>
          <p:nvPr/>
        </p:nvSpPr>
        <p:spPr bwMode="white">
          <a:xfrm>
            <a:off x="6139629" y="3481998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M75q Gen 2 Tiny  (Pictured with Tiny-in-One)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42A7E-EA15-5EB1-17F1-428F076F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083" y="4602236"/>
            <a:ext cx="840045" cy="16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ThinkCentre Gen 3 Alderlake Tiny Desktops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49CE1-C206-4895-B69B-C720E9753EDC}"/>
              </a:ext>
            </a:extLst>
          </p:cNvPr>
          <p:cNvSpPr txBox="1"/>
          <p:nvPr/>
        </p:nvSpPr>
        <p:spPr>
          <a:xfrm>
            <a:off x="8660330" y="1014628"/>
            <a:ext cx="3004448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D8B46-F371-4082-BFEC-033DE3553A8E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3  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E6019E-ECDC-4CDF-A472-4351A4D1C79A}"/>
              </a:ext>
            </a:extLst>
          </p:cNvPr>
          <p:cNvSpPr txBox="1">
            <a:spLocks/>
          </p:cNvSpPr>
          <p:nvPr/>
        </p:nvSpPr>
        <p:spPr bwMode="white">
          <a:xfrm>
            <a:off x="7862530" y="2890664"/>
            <a:ext cx="1991628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M70q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94A9DE-3024-4B6C-9F21-CFB767EE834E}"/>
              </a:ext>
            </a:extLst>
          </p:cNvPr>
          <p:cNvGraphicFramePr>
            <a:graphicFrameLocks noGrp="1"/>
          </p:cNvGraphicFramePr>
          <p:nvPr/>
        </p:nvGraphicFramePr>
        <p:xfrm>
          <a:off x="2062309" y="1128864"/>
          <a:ext cx="5464322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8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504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70124">
                  <a:extLst>
                    <a:ext uri="{9D8B030D-6E8A-4147-A177-3AD203B41FA5}">
                      <a16:colId xmlns:a16="http://schemas.microsoft.com/office/drawing/2014/main" val="3445883400"/>
                    </a:ext>
                  </a:extLst>
                </a:gridCol>
                <a:gridCol w="1315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$1,199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11T3000BUS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11T300C0US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11T300C9US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11T3000RUS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i5-12400T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7" name="Picture 10" descr="images">
            <a:extLst>
              <a:ext uri="{FF2B5EF4-FFF2-40B4-BE49-F238E27FC236}">
                <a16:creationId xmlns:a16="http://schemas.microsoft.com/office/drawing/2014/main" id="{90050157-A431-46CD-B817-B3805BA76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2383" y="1129444"/>
            <a:ext cx="1931775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19706C9-EEA5-067F-B4A8-499A98868BF6}"/>
              </a:ext>
            </a:extLst>
          </p:cNvPr>
          <p:cNvGraphicFramePr>
            <a:graphicFrameLocks noGrp="1"/>
          </p:cNvGraphicFramePr>
          <p:nvPr/>
        </p:nvGraphicFramePr>
        <p:xfrm>
          <a:off x="8633" y="3841006"/>
          <a:ext cx="3950113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3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64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41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35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$1,029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11U10010US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11U10054US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11U1000YUS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i5-12500T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i5-12500T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E729E88-14B4-B844-75A8-75115C25E0C5}"/>
              </a:ext>
            </a:extLst>
          </p:cNvPr>
          <p:cNvGraphicFramePr>
            <a:graphicFrameLocks noGrp="1"/>
          </p:cNvGraphicFramePr>
          <p:nvPr/>
        </p:nvGraphicFramePr>
        <p:xfrm>
          <a:off x="5525237" y="3864837"/>
          <a:ext cx="3850582" cy="231899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23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3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92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17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7587">
                  <a:extLst>
                    <a:ext uri="{9D8B030D-6E8A-4147-A177-3AD203B41FA5}">
                      <a16:colId xmlns:a16="http://schemas.microsoft.com/office/drawing/2014/main" val="3240864885"/>
                    </a:ext>
                  </a:extLst>
                </a:gridCol>
              </a:tblGrid>
              <a:tr h="278706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$1,079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$1,159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751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11U5000SUS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11U50069US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11U5004VUS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11U50067US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i5-12500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" name="Picture 8" descr="images">
            <a:extLst>
              <a:ext uri="{FF2B5EF4-FFF2-40B4-BE49-F238E27FC236}">
                <a16:creationId xmlns:a16="http://schemas.microsoft.com/office/drawing/2014/main" id="{5D53CBA9-CCB1-A9D7-2106-C59413056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4974" y="3882790"/>
            <a:ext cx="2581724" cy="23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FA9157-E3F0-BB19-0F29-82472FAD3DB9}"/>
              </a:ext>
            </a:extLst>
          </p:cNvPr>
          <p:cNvSpPr txBox="1">
            <a:spLocks/>
          </p:cNvSpPr>
          <p:nvPr/>
        </p:nvSpPr>
        <p:spPr bwMode="white">
          <a:xfrm>
            <a:off x="3958746" y="6004395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M80q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pic>
        <p:nvPicPr>
          <p:cNvPr id="21" name="Picture 2" descr="images">
            <a:extLst>
              <a:ext uri="{FF2B5EF4-FFF2-40B4-BE49-F238E27FC236}">
                <a16:creationId xmlns:a16="http://schemas.microsoft.com/office/drawing/2014/main" id="{B20220E4-D679-4DA2-C5D1-F6ED50073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7078" y="3685391"/>
            <a:ext cx="3004448" cy="25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2207DC-4D1A-3E2E-2DA8-87248C1C1AED}"/>
              </a:ext>
            </a:extLst>
          </p:cNvPr>
          <p:cNvSpPr txBox="1">
            <a:spLocks/>
          </p:cNvSpPr>
          <p:nvPr/>
        </p:nvSpPr>
        <p:spPr bwMode="white">
          <a:xfrm>
            <a:off x="10162554" y="615984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M90q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4841325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Small Form Factor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A7624-B46C-458D-B488-CB41A1FA2B7D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F33E5-442C-4E9D-87D2-9FA187E13437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5 OF 8  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5028A2-3D1A-4FD0-80A7-55372C3B8EAB}"/>
              </a:ext>
            </a:extLst>
          </p:cNvPr>
          <p:cNvGraphicFramePr>
            <a:graphicFrameLocks noGrp="1"/>
          </p:cNvGraphicFramePr>
          <p:nvPr/>
        </p:nvGraphicFramePr>
        <p:xfrm>
          <a:off x="16383" y="1198271"/>
          <a:ext cx="5742241" cy="25245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2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5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7820">
                  <a:extLst>
                    <a:ext uri="{9D8B030D-6E8A-4147-A177-3AD203B41FA5}">
                      <a16:colId xmlns:a16="http://schemas.microsoft.com/office/drawing/2014/main" val="3418607177"/>
                    </a:ext>
                  </a:extLst>
                </a:gridCol>
                <a:gridCol w="1047468">
                  <a:extLst>
                    <a:ext uri="{9D8B030D-6E8A-4147-A177-3AD203B41FA5}">
                      <a16:colId xmlns:a16="http://schemas.microsoft.com/office/drawing/2014/main" val="224226606"/>
                    </a:ext>
                  </a:extLst>
                </a:gridCol>
                <a:gridCol w="978795">
                  <a:extLst>
                    <a:ext uri="{9D8B030D-6E8A-4147-A177-3AD203B41FA5}">
                      <a16:colId xmlns:a16="http://schemas.microsoft.com/office/drawing/2014/main" val="781729574"/>
                    </a:ext>
                  </a:extLst>
                </a:gridCol>
                <a:gridCol w="999880">
                  <a:extLst>
                    <a:ext uri="{9D8B030D-6E8A-4147-A177-3AD203B41FA5}">
                      <a16:colId xmlns:a16="http://schemas.microsoft.com/office/drawing/2014/main" val="3489192949"/>
                    </a:ext>
                  </a:extLst>
                </a:gridCol>
              </a:tblGrid>
              <a:tr h="21599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Neo 50s Gen 4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$729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$759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M75s Gen 2 ACN SFF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$709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$799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$1,039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 dirty="0">
                          <a:solidFill>
                            <a:srgbClr val="0094BC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 dirty="0">
                          <a:solidFill>
                            <a:srgbClr val="0094BC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 dirty="0">
                          <a:solidFill>
                            <a:srgbClr val="0094BC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40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rgbClr val="E2231A"/>
                        </a:solidFill>
                      </a:endParaRPr>
                    </a:p>
                  </a:txBody>
                  <a:tcPr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12JF0000US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12JF0002US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11R8004HUS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11R8001XUS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11R8004GUS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i5-13400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i5-13400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Ryzen 3 PRO 5350G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/>
                        <a:t>Ryzen 5 5650G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Ryzen 7 5750G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SSD M.2 PCIe</a:t>
                      </a: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88D4B0-A492-4E86-9D50-2344D43AB024}"/>
              </a:ext>
            </a:extLst>
          </p:cNvPr>
          <p:cNvGraphicFramePr>
            <a:graphicFrameLocks noGrp="1"/>
          </p:cNvGraphicFramePr>
          <p:nvPr/>
        </p:nvGraphicFramePr>
        <p:xfrm>
          <a:off x="4499272" y="3825681"/>
          <a:ext cx="4134514" cy="249779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4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73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$1,189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46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5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11TT000JUS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11TT000SUS</a:t>
                      </a:r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11TT001EUS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9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BF179B-392F-4CA1-B497-6312C3F2BA75}"/>
              </a:ext>
            </a:extLst>
          </p:cNvPr>
          <p:cNvGraphicFramePr>
            <a:graphicFrameLocks noGrp="1"/>
          </p:cNvGraphicFramePr>
          <p:nvPr/>
        </p:nvGraphicFramePr>
        <p:xfrm>
          <a:off x="7258" y="3817862"/>
          <a:ext cx="2853388" cy="24480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199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73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261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4888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$1,049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97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78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11TG0008US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11TG0001US</a:t>
                      </a:r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183FAD3-8543-4303-8618-47D1CAC351FB}"/>
              </a:ext>
            </a:extLst>
          </p:cNvPr>
          <p:cNvGraphicFramePr>
            <a:graphicFrameLocks noGrp="1"/>
          </p:cNvGraphicFramePr>
          <p:nvPr/>
        </p:nvGraphicFramePr>
        <p:xfrm>
          <a:off x="2860646" y="3822405"/>
          <a:ext cx="1279470" cy="24480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279470">
                  <a:extLst>
                    <a:ext uri="{9D8B030D-6E8A-4147-A177-3AD203B41FA5}">
                      <a16:colId xmlns:a16="http://schemas.microsoft.com/office/drawing/2014/main" val="1765592331"/>
                    </a:ext>
                  </a:extLst>
                </a:gridCol>
              </a:tblGrid>
              <a:tr h="3142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907234"/>
                  </a:ext>
                </a:extLst>
              </a:tr>
              <a:tr h="150788"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45271"/>
                  </a:ext>
                </a:extLst>
              </a:tr>
              <a:tr h="2394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11TG000AUS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599783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707638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796982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429177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376687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95015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44981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85131"/>
                  </a:ext>
                </a:extLst>
              </a:tr>
            </a:tbl>
          </a:graphicData>
        </a:graphic>
      </p:graphicFrame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F19DE914-F837-4996-90F2-35A6A2820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5633" y="3908856"/>
            <a:ext cx="2756970" cy="25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269C49-8B2A-47F0-AC46-506DE6C35CB9}"/>
              </a:ext>
            </a:extLst>
          </p:cNvPr>
          <p:cNvSpPr txBox="1">
            <a:spLocks/>
          </p:cNvSpPr>
          <p:nvPr/>
        </p:nvSpPr>
        <p:spPr bwMode="white">
          <a:xfrm>
            <a:off x="10083948" y="3923344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M90s SFF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EF1B7E-39DD-E241-9237-317814AE10D1}"/>
              </a:ext>
            </a:extLst>
          </p:cNvPr>
          <p:cNvGraphicFramePr>
            <a:graphicFrameLocks noGrp="1"/>
          </p:cNvGraphicFramePr>
          <p:nvPr/>
        </p:nvGraphicFramePr>
        <p:xfrm>
          <a:off x="6073348" y="1198271"/>
          <a:ext cx="4134514" cy="249062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4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73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$1,269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46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5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11T8001GUS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11T8001WUS</a:t>
                      </a:r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11T8001CUS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9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2124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Mini Tower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images">
            <a:extLst>
              <a:ext uri="{FF2B5EF4-FFF2-40B4-BE49-F238E27FC236}">
                <a16:creationId xmlns:a16="http://schemas.microsoft.com/office/drawing/2014/main" id="{224AC871-AE9A-4124-B444-307C5967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934" y="1145972"/>
            <a:ext cx="3695791" cy="27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971E2-3ECC-4F00-B147-FED868D6FD85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E4B86-3180-44A3-BB67-92B7FD11E1FC}"/>
              </a:ext>
            </a:extLst>
          </p:cNvPr>
          <p:cNvSpPr/>
          <p:nvPr/>
        </p:nvSpPr>
        <p:spPr>
          <a:xfrm>
            <a:off x="1056044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6 OF 8  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6A6661-1642-4218-8801-3B9CDB7E0297}"/>
              </a:ext>
            </a:extLst>
          </p:cNvPr>
          <p:cNvGraphicFramePr>
            <a:graphicFrameLocks noGrp="1"/>
          </p:cNvGraphicFramePr>
          <p:nvPr/>
        </p:nvGraphicFramePr>
        <p:xfrm>
          <a:off x="0" y="1275935"/>
          <a:ext cx="4796410" cy="26089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86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90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98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51641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 Gen 3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$1,009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$1,259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11T6001YUS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11T6001PUS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11T6001SUS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2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E949CB-FFF1-4F0E-A683-2ED470F22D69}"/>
              </a:ext>
            </a:extLst>
          </p:cNvPr>
          <p:cNvGraphicFramePr>
            <a:graphicFrameLocks noGrp="1"/>
          </p:cNvGraphicFramePr>
          <p:nvPr/>
        </p:nvGraphicFramePr>
        <p:xfrm>
          <a:off x="0" y="3967074"/>
          <a:ext cx="4796410" cy="239796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75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2320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4523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8700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$1,189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$1,239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$1,519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11TN003QUS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11TN003SUS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11TN002AUS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9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427464-9BD3-4325-B95F-DC7BB256D1A0}"/>
              </a:ext>
            </a:extLst>
          </p:cNvPr>
          <p:cNvGraphicFramePr>
            <a:graphicFrameLocks noGrp="1"/>
          </p:cNvGraphicFramePr>
          <p:nvPr/>
        </p:nvGraphicFramePr>
        <p:xfrm>
          <a:off x="6973908" y="1257939"/>
          <a:ext cx="4648116" cy="26893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5137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405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7663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M80t Tower Gen 3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$1,069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$1,109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$1,379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5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84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11TE0000US</a:t>
                      </a:r>
                    </a:p>
                  </a:txBody>
                  <a:tcPr marL="6350" marR="6350" marT="635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11TE000EUS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11TE0008US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2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Picture 2" descr="images">
            <a:extLst>
              <a:ext uri="{FF2B5EF4-FFF2-40B4-BE49-F238E27FC236}">
                <a16:creationId xmlns:a16="http://schemas.microsoft.com/office/drawing/2014/main" id="{AA29AF48-F0C0-4680-A9C9-21B6DE53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0901" y="3632198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s">
            <a:extLst>
              <a:ext uri="{FF2B5EF4-FFF2-40B4-BE49-F238E27FC236}">
                <a16:creationId xmlns:a16="http://schemas.microsoft.com/office/drawing/2014/main" id="{6B98B5FC-8AD3-4BA0-9374-22F34F826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555" y="3693484"/>
            <a:ext cx="3010519" cy="27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C81640-568A-473A-A677-A6C9F67166E9}"/>
              </a:ext>
            </a:extLst>
          </p:cNvPr>
          <p:cNvSpPr txBox="1">
            <a:spLocks/>
          </p:cNvSpPr>
          <p:nvPr/>
        </p:nvSpPr>
        <p:spPr bwMode="white">
          <a:xfrm>
            <a:off x="6707651" y="4287002"/>
            <a:ext cx="2469314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M90t Tower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(Monitor not included)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214618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All-in-One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888268-B012-44C7-B2C2-628BCB0C6705}"/>
              </a:ext>
            </a:extLst>
          </p:cNvPr>
          <p:cNvGraphicFramePr>
            <a:graphicFrameLocks noGrp="1"/>
          </p:cNvGraphicFramePr>
          <p:nvPr/>
        </p:nvGraphicFramePr>
        <p:xfrm>
          <a:off x="-10692" y="1362073"/>
          <a:ext cx="4054658" cy="245077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8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81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081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5401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$1,289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$1,319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11VL0048US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11VL003SUS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IV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IV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64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64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DEFD1E-1EDE-4730-BFC0-EEACA494CCD7}"/>
              </a:ext>
            </a:extLst>
          </p:cNvPr>
          <p:cNvSpPr txBox="1"/>
          <p:nvPr/>
        </p:nvSpPr>
        <p:spPr>
          <a:xfrm>
            <a:off x="8660330" y="1022866"/>
            <a:ext cx="3062113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8AE04-FB57-4CC5-A765-E997012A78D8}"/>
              </a:ext>
            </a:extLst>
          </p:cNvPr>
          <p:cNvSpPr txBox="1"/>
          <p:nvPr/>
        </p:nvSpPr>
        <p:spPr>
          <a:xfrm>
            <a:off x="6282267" y="1278468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24977-4450-4273-B366-92917BD80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037" y="2773275"/>
            <a:ext cx="1797774" cy="1348330"/>
          </a:xfrm>
          <a:prstGeom prst="rect">
            <a:avLst/>
          </a:prstGeom>
        </p:spPr>
      </p:pic>
      <p:pic>
        <p:nvPicPr>
          <p:cNvPr id="11" name="Picture 2" descr="images">
            <a:extLst>
              <a:ext uri="{FF2B5EF4-FFF2-40B4-BE49-F238E27FC236}">
                <a16:creationId xmlns:a16="http://schemas.microsoft.com/office/drawing/2014/main" id="{4627F725-08E6-4074-9091-AF7417737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3183" y="4204824"/>
            <a:ext cx="2825851" cy="22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s">
            <a:extLst>
              <a:ext uri="{FF2B5EF4-FFF2-40B4-BE49-F238E27FC236}">
                <a16:creationId xmlns:a16="http://schemas.microsoft.com/office/drawing/2014/main" id="{8D3F891F-E3F1-46B4-945F-64DF3A91A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3325" y="4479383"/>
            <a:ext cx="2510041" cy="19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s">
            <a:extLst>
              <a:ext uri="{FF2B5EF4-FFF2-40B4-BE49-F238E27FC236}">
                <a16:creationId xmlns:a16="http://schemas.microsoft.com/office/drawing/2014/main" id="{8FA1B426-E4D9-41C4-BE70-DD1C4876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623" y="802253"/>
            <a:ext cx="2233858" cy="17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s">
            <a:extLst>
              <a:ext uri="{FF2B5EF4-FFF2-40B4-BE49-F238E27FC236}">
                <a16:creationId xmlns:a16="http://schemas.microsoft.com/office/drawing/2014/main" id="{0E5E30C3-716E-4135-8075-047BCDFB0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7432" y="1879542"/>
            <a:ext cx="2356335" cy="198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3880AC-6CA1-DFAD-1E58-0F9EBAE40709}"/>
              </a:ext>
            </a:extLst>
          </p:cNvPr>
          <p:cNvGraphicFramePr>
            <a:graphicFrameLocks noGrp="1"/>
          </p:cNvGraphicFramePr>
          <p:nvPr/>
        </p:nvGraphicFramePr>
        <p:xfrm>
          <a:off x="3835075" y="3842355"/>
          <a:ext cx="2366065" cy="245467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4932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1901133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11405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Pro Gen 3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$1,569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263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11VA004UUS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QHD-2560p  Non-Touch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053502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i5-12500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SSD M.2 PCIe NVMe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54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64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FDE69B6-C187-2D05-25BC-2DE4B42774C7}"/>
              </a:ext>
            </a:extLst>
          </p:cNvPr>
          <p:cNvGraphicFramePr>
            <a:graphicFrameLocks noGrp="1"/>
          </p:cNvGraphicFramePr>
          <p:nvPr/>
        </p:nvGraphicFramePr>
        <p:xfrm>
          <a:off x="0" y="3860577"/>
          <a:ext cx="3835075" cy="24507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4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02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02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6099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$1,359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$1,459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11VF0067US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11VF0065US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Wi-Fi+BT,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UltraFlex 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96584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ThinkVision Monitors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D62D5-4626-4E90-ADFE-C7E08CD1AD0B}"/>
              </a:ext>
            </a:extLst>
          </p:cNvPr>
          <p:cNvSpPr txBox="1"/>
          <p:nvPr/>
        </p:nvSpPr>
        <p:spPr>
          <a:xfrm>
            <a:off x="8660330" y="1022866"/>
            <a:ext cx="2996211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17E1D512-B3E6-4428-87F5-4F697C531789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marL="0" marR="0" lvl="0" indent="0" algn="ctr" defTabSz="1217668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>
                <a:tab pos="8508674" algn="l"/>
              </a:tabLst>
              <a:defRPr/>
            </a:pPr>
            <a:r>
              <a:rPr kumimoji="0" sz="2400" b="0" i="0" u="none" strike="noStrike" kern="0" cap="none" spc="-36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2400" b="0" i="0" u="none" strike="noStrike" kern="0" cap="none" spc="-3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2400" b="0" i="0" u="none" strike="noStrike" kern="0" cap="none" spc="-34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sz="2400" b="0" i="0" u="none" strike="noStrike" kern="0" cap="none" spc="-16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2400" b="0" i="0" u="none" strike="noStrike" kern="0" cap="none" spc="-2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</a:t>
            </a:r>
            <a:r>
              <a:rPr kumimoji="0" sz="2400" b="0" i="0" u="none" strike="noStrike" kern="0" cap="none" spc="-1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2400" b="0" i="0" u="none" strike="noStrike" kern="0" cap="none" spc="-236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sz="2400" b="0" i="0" u="none" strike="noStrike" kern="0" cap="none" spc="-2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</a:t>
            </a:r>
            <a:r>
              <a:rPr kumimoji="0" sz="2400" b="0" i="0" u="none" strike="noStrike" kern="0" cap="none" spc="-16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lang="en-US" sz="2400" b="0" i="0" u="none" strike="noStrike" kern="0" cap="none" spc="-16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800" b="1" i="0" u="none" strike="noStrike" kern="0" cap="none" spc="-274" normalizeH="0" baseline="0" noProof="0" dirty="0">
                <a:ln>
                  <a:noFill/>
                </a:ln>
                <a:solidFill>
                  <a:srgbClr val="EB2124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E68B73-01A1-4DA5-9609-67F86F2C1271}"/>
              </a:ext>
            </a:extLst>
          </p:cNvPr>
          <p:cNvGraphicFramePr>
            <a:graphicFrameLocks noGrp="1"/>
          </p:cNvGraphicFramePr>
          <p:nvPr/>
        </p:nvGraphicFramePr>
        <p:xfrm>
          <a:off x="2346053" y="3762543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$294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F3BF619-B480-488F-AAC3-CAF888C4A87B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Price is Monitor Only.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ThinkCentre Tiny (Pictured) Sold Separately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0949E8-2EA6-46F3-A202-315F652651F0}"/>
              </a:ext>
            </a:extLst>
          </p:cNvPr>
          <p:cNvGraphicFramePr>
            <a:graphicFrameLocks noGrp="1"/>
          </p:cNvGraphicFramePr>
          <p:nvPr/>
        </p:nvGraphicFramePr>
        <p:xfrm>
          <a:off x="7728726" y="3756329"/>
          <a:ext cx="2194560" cy="23835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300" b="1" dirty="0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 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$354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49BE243-5ACB-4CBE-A7CC-7F370EC13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E2B5E22F-7B08-47C2-856F-01DA90DDB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3113">
            <a:off x="9173052" y="3721965"/>
            <a:ext cx="624447" cy="62428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4F0EA0-B6B3-4F3D-9D3A-A18037B98713}"/>
              </a:ext>
            </a:extLst>
          </p:cNvPr>
          <p:cNvGraphicFramePr>
            <a:graphicFrameLocks noGrp="1"/>
          </p:cNvGraphicFramePr>
          <p:nvPr/>
        </p:nvGraphicFramePr>
        <p:xfrm>
          <a:off x="4948915" y="3756130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$434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E3BDB06-8BC0-4230-96BB-D0B4E61C94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99" y="6133888"/>
            <a:ext cx="514998" cy="231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8FAC1-1D90-44E3-AC97-1EA9935D5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C4A07-7415-4CAE-9338-59C43F6191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49" y="1308000"/>
            <a:ext cx="869927" cy="461545"/>
          </a:xfrm>
          <a:prstGeom prst="rect">
            <a:avLst/>
          </a:prstGeom>
        </p:spPr>
      </p:pic>
      <p:pic>
        <p:nvPicPr>
          <p:cNvPr id="16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34B6012-28C3-4CAB-91E5-1E00CC6E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773" y="3812963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E581C7-BEF0-4B66-9D58-748AE39992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68" y="6141959"/>
            <a:ext cx="526241" cy="238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D6F98-B291-448B-B33F-D8A08C6E85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677" y="6134314"/>
            <a:ext cx="514998" cy="231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1A174A-28E2-4B23-BBD3-524F31D552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288" y="6198769"/>
            <a:ext cx="514998" cy="2317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BE62C7-3779-4854-9B0A-957B20FB1B3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[  8 OF 8  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5A4EBB2-2CCE-49F7-AACC-762D931CD3A5}"/>
              </a:ext>
            </a:extLst>
          </p:cNvPr>
          <p:cNvGraphicFramePr>
            <a:graphicFrameLocks noGrp="1"/>
          </p:cNvGraphicFramePr>
          <p:nvPr/>
        </p:nvGraphicFramePr>
        <p:xfrm>
          <a:off x="131725" y="3756064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$274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ThinkShutter Cover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" descr="images">
            <a:extLst>
              <a:ext uri="{FF2B5EF4-FFF2-40B4-BE49-F238E27FC236}">
                <a16:creationId xmlns:a16="http://schemas.microsoft.com/office/drawing/2014/main" id="{03614EC3-6BB5-4D6B-98CB-7C8070916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AB9BF28-304A-4EB8-B9F6-8B8B1C7674EE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Tiny-in-One 22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16BB609-0F41-414E-8DDF-D455282CC7B6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Tiny-in-One 27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2439557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1082-97D7-4FF0-93B3-F39799959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1AA927A-E204-4F69-9F72-2CE3FBDAC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275" y="403225"/>
            <a:ext cx="11072813" cy="38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1" dirty="0">
                <a:latin typeface="Arial" panose="020B0604020202020204" pitchFamily="34" charset="0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759224EB-39FA-4A0C-A5F1-3661E5DF0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10" y="1627186"/>
            <a:ext cx="2436979" cy="1371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58FED-CE2D-4649-B3F6-21229772A153}"/>
              </a:ext>
            </a:extLst>
          </p:cNvPr>
          <p:cNvSpPr txBox="1"/>
          <p:nvPr/>
        </p:nvSpPr>
        <p:spPr>
          <a:xfrm>
            <a:off x="2802225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100e Chromebook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29457-38BE-463B-A4A6-EFB25FB92990}"/>
              </a:ext>
            </a:extLst>
          </p:cNvPr>
          <p:cNvSpPr txBox="1"/>
          <p:nvPr/>
        </p:nvSpPr>
        <p:spPr>
          <a:xfrm>
            <a:off x="4561758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300e Chromebook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5CD48-62F0-423E-9B6E-9F344026E6C4}"/>
              </a:ext>
            </a:extLst>
          </p:cNvPr>
          <p:cNvSpPr txBox="1"/>
          <p:nvPr/>
        </p:nvSpPr>
        <p:spPr>
          <a:xfrm>
            <a:off x="6384646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500e Chromebook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DD757-3978-4C48-801B-BC2C8C9BE6D7}"/>
              </a:ext>
            </a:extLst>
          </p:cNvPr>
          <p:cNvSpPr txBox="1"/>
          <p:nvPr/>
        </p:nvSpPr>
        <p:spPr>
          <a:xfrm>
            <a:off x="8110640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14e Chromebook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1734585-BED4-49DE-A9E8-8972D41AB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569" y="1704096"/>
            <a:ext cx="2215076" cy="1246645"/>
          </a:xfrm>
          <a:prstGeom prst="rect">
            <a:avLst/>
          </a:prstGeom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0D73E66-BAFB-44D2-B630-B415DD36E8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835" y="1812630"/>
            <a:ext cx="2035671" cy="1145675"/>
          </a:xfrm>
          <a:prstGeom prst="rect">
            <a:avLst/>
          </a:prstGeom>
        </p:spPr>
      </p:pic>
      <p:pic>
        <p:nvPicPr>
          <p:cNvPr id="17" name="Picture 16" descr="A close up of a computer&#10;&#10;Description automatically generated">
            <a:extLst>
              <a:ext uri="{FF2B5EF4-FFF2-40B4-BE49-F238E27FC236}">
                <a16:creationId xmlns:a16="http://schemas.microsoft.com/office/drawing/2014/main" id="{FBB8F823-12B9-42C0-8E4A-57685D2B60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59" y="1779809"/>
            <a:ext cx="2151538" cy="1211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71237A-99EF-4DF2-A80E-2C04695ED8C2}"/>
              </a:ext>
            </a:extLst>
          </p:cNvPr>
          <p:cNvSpPr txBox="1"/>
          <p:nvPr/>
        </p:nvSpPr>
        <p:spPr>
          <a:xfrm>
            <a:off x="2053009" y="483355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100e Windows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63FF3-9F6D-4932-AECA-0D30009085F0}"/>
              </a:ext>
            </a:extLst>
          </p:cNvPr>
          <p:cNvSpPr txBox="1"/>
          <p:nvPr/>
        </p:nvSpPr>
        <p:spPr>
          <a:xfrm>
            <a:off x="3831995" y="481997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300e Windows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4BFE9-9BF0-4E79-B450-7428EA0BB6A2}"/>
              </a:ext>
            </a:extLst>
          </p:cNvPr>
          <p:cNvSpPr txBox="1"/>
          <p:nvPr/>
        </p:nvSpPr>
        <p:spPr>
          <a:xfrm>
            <a:off x="5350301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14w Windows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850BE-B942-4600-823F-E6BA0E44421B}"/>
              </a:ext>
            </a:extLst>
          </p:cNvPr>
          <p:cNvSpPr txBox="1"/>
          <p:nvPr/>
        </p:nvSpPr>
        <p:spPr>
          <a:xfrm>
            <a:off x="6868599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ThinkPad 11e G5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E5CC2-F5FC-469B-BBD7-ABC029DD2961}"/>
              </a:ext>
            </a:extLst>
          </p:cNvPr>
          <p:cNvSpPr txBox="1"/>
          <p:nvPr/>
        </p:nvSpPr>
        <p:spPr>
          <a:xfrm>
            <a:off x="8513330" y="4819975"/>
            <a:ext cx="187671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ThinkPad 11e Yoga G6</a:t>
            </a:r>
          </a:p>
        </p:txBody>
      </p:sp>
      <p:pic>
        <p:nvPicPr>
          <p:cNvPr id="23" name="Picture 22" descr="A close up of a computer&#10;&#10;Description automatically generated">
            <a:extLst>
              <a:ext uri="{FF2B5EF4-FFF2-40B4-BE49-F238E27FC236}">
                <a16:creationId xmlns:a16="http://schemas.microsoft.com/office/drawing/2014/main" id="{3CE5BE26-7EB2-4C59-930B-1F8B1AB294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29" y="3835545"/>
            <a:ext cx="1828811" cy="1029621"/>
          </a:xfrm>
          <a:prstGeom prst="rect">
            <a:avLst/>
          </a:prstGeom>
        </p:spPr>
      </p:pic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E5E0C08C-D2D9-4307-9F2E-E5C58C3677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464" y="3711695"/>
            <a:ext cx="2035671" cy="1146083"/>
          </a:xfrm>
          <a:prstGeom prst="rect">
            <a:avLst/>
          </a:prstGeom>
        </p:spPr>
      </p:pic>
      <p:pic>
        <p:nvPicPr>
          <p:cNvPr id="25" name="Picture 24" descr="A close up of a computer&#10;&#10;Description automatically generated">
            <a:extLst>
              <a:ext uri="{FF2B5EF4-FFF2-40B4-BE49-F238E27FC236}">
                <a16:creationId xmlns:a16="http://schemas.microsoft.com/office/drawing/2014/main" id="{DD614E7E-58F8-4599-B9A7-017367150F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676" y="3792300"/>
            <a:ext cx="1810826" cy="1019495"/>
          </a:xfrm>
          <a:prstGeom prst="rect">
            <a:avLst/>
          </a:prstGeom>
        </p:spPr>
      </p:pic>
      <p:pic>
        <p:nvPicPr>
          <p:cNvPr id="26" name="Picture 25" descr="A flat screen television&#10;&#10;Description automatically generated">
            <a:extLst>
              <a:ext uri="{FF2B5EF4-FFF2-40B4-BE49-F238E27FC236}">
                <a16:creationId xmlns:a16="http://schemas.microsoft.com/office/drawing/2014/main" id="{F70DA4FA-AF2F-4413-9CF2-96972E4835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390" y="3883562"/>
            <a:ext cx="1591015" cy="895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F6C289-1791-4F83-8FB1-3FB3104481E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730" y="3792300"/>
            <a:ext cx="1233741" cy="9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968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7AD8C1-5F43-46B9-AE28-7BA445EC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Workstations &amp; </a:t>
            </a:r>
            <a:r>
              <a:rPr lang="en-US" err="1"/>
              <a:t>ThinkStation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7873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 bwMode="white">
          <a:xfrm>
            <a:off x="2675123" y="4135564"/>
            <a:ext cx="1906562" cy="158421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AMD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 &amp; light 16-inch with all-day battery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white">
          <a:xfrm>
            <a:off x="7309028" y="4098449"/>
            <a:ext cx="2076566" cy="1973337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Ultra-premium 16-inch*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 even more performance up to NVIDIA RTX 5000 Ada </a:t>
            </a:r>
            <a:r>
              <a:rPr lang="en-US" sz="1200">
                <a:solidFill>
                  <a:srgbClr val="000000"/>
                </a:solidFill>
              </a:rPr>
              <a:t>g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raphics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 bwMode="white">
          <a:xfrm>
            <a:off x="427228" y="4125570"/>
            <a:ext cx="2063545" cy="15012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AMD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Ultra-portable 14-inch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with all-day battery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606F6E-1D95-4E72-BAA6-FC594A9BBE56}"/>
              </a:ext>
            </a:extLst>
          </p:cNvPr>
          <p:cNvSpPr txBox="1">
            <a:spLocks/>
          </p:cNvSpPr>
          <p:nvPr/>
        </p:nvSpPr>
        <p:spPr bwMode="white">
          <a:xfrm>
            <a:off x="4766035" y="4100379"/>
            <a:ext cx="2478645" cy="21388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6F7170"/>
              </a:buCl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/>
                <a:cs typeface="Arial"/>
              </a:rPr>
              <a:t>ThinkPad P16v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/>
                <a:cs typeface="Arial"/>
              </a:rPr>
              <a:t>ThinkPad P15v/T15p Intel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E2231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 dirty="0">
                <a:solidFill>
                  <a:srgbClr val="E2231A"/>
                </a:solidFill>
                <a:latin typeface="Arial"/>
                <a:cs typeface="Arial"/>
              </a:rPr>
              <a:t>ThinkPad P15v/P16v AMD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E2231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Value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15.6/16-inch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NVIDIA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rofessional (P16v/P15v) or consumer GeForce graphics (T15p)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6C25BD-2361-4324-AEDB-C4346E65915C}"/>
              </a:ext>
            </a:extLst>
          </p:cNvPr>
          <p:cNvSpPr txBox="1">
            <a:spLocks/>
          </p:cNvSpPr>
          <p:nvPr/>
        </p:nvSpPr>
        <p:spPr bwMode="white">
          <a:xfrm>
            <a:off x="9569944" y="4120198"/>
            <a:ext cx="2154710" cy="142622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ThinkPad P16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Ultra-Performance </a:t>
            </a:r>
            <a:r>
              <a:rPr lang="en-US" sz="1200">
                <a:solidFill>
                  <a:srgbClr val="000000"/>
                </a:solidFill>
              </a:rPr>
              <a:t>16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Intel HX CPUs with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 to NVIDIA RTX 5000 Ada graphics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FC4A82-D564-1854-4174-C22B9160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0C37C-AB62-B4C9-C625-C15396E48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8" t="11204" r="7798" b="11019"/>
          <a:stretch/>
        </p:blipFill>
        <p:spPr>
          <a:xfrm>
            <a:off x="726791" y="2048569"/>
            <a:ext cx="1763982" cy="1625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04F55-679B-7C61-131B-AD1EAC3E5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9" t="11463" r="20542" b="12500"/>
          <a:stretch/>
        </p:blipFill>
        <p:spPr>
          <a:xfrm>
            <a:off x="5001986" y="1847542"/>
            <a:ext cx="1906562" cy="1581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5AF9E0-B6D9-1BBC-831F-4BBAC39B4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6" t="41297" r="10431" b="42412"/>
          <a:stretch/>
        </p:blipFill>
        <p:spPr>
          <a:xfrm>
            <a:off x="5001986" y="3587521"/>
            <a:ext cx="1906562" cy="233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EE261-D5BA-5EC9-A847-F1F1C38BE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58" t="12556" r="22161" b="13426"/>
          <a:stretch/>
        </p:blipFill>
        <p:spPr>
          <a:xfrm>
            <a:off x="7449096" y="2186789"/>
            <a:ext cx="1936498" cy="1581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21E4D-5E95-747C-170F-171C2372D2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0" t="6453" r="16486" b="6453"/>
          <a:stretch/>
        </p:blipFill>
        <p:spPr>
          <a:xfrm>
            <a:off x="9652329" y="1847542"/>
            <a:ext cx="2158058" cy="1710122"/>
          </a:xfrm>
          <a:prstGeom prst="rect">
            <a:avLst/>
          </a:prstGeom>
        </p:spPr>
      </p:pic>
      <p:pic>
        <p:nvPicPr>
          <p:cNvPr id="1026" name="Picture 2" descr="ThinkPad P16 Gen 2 Product Photos&#10;">
            <a:extLst>
              <a:ext uri="{FF2B5EF4-FFF2-40B4-BE49-F238E27FC236}">
                <a16:creationId xmlns:a16="http://schemas.microsoft.com/office/drawing/2014/main" id="{5C3F117E-906D-1DD9-13A3-50679ECE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42685" r="10764" b="40979"/>
          <a:stretch/>
        </p:blipFill>
        <p:spPr bwMode="auto">
          <a:xfrm flipH="1">
            <a:off x="9858008" y="3585547"/>
            <a:ext cx="1866646" cy="2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55A5AD-E7E9-124D-F581-18C18398E3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27" t="7407" r="18959" b="7315"/>
          <a:stretch/>
        </p:blipFill>
        <p:spPr>
          <a:xfrm>
            <a:off x="3031321" y="1943520"/>
            <a:ext cx="1333379" cy="1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543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C03D5-220B-4C00-8881-13883B33A4F7}"/>
              </a:ext>
            </a:extLst>
          </p:cNvPr>
          <p:cNvGraphicFramePr>
            <a:graphicFrameLocks noGrp="1"/>
          </p:cNvGraphicFramePr>
          <p:nvPr/>
        </p:nvGraphicFramePr>
        <p:xfrm>
          <a:off x="3912230" y="1294257"/>
          <a:ext cx="7282819" cy="257900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7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846">
                  <a:extLst>
                    <a:ext uri="{9D8B030D-6E8A-4147-A177-3AD203B41FA5}">
                      <a16:colId xmlns:a16="http://schemas.microsoft.com/office/drawing/2014/main" val="2818463844"/>
                    </a:ext>
                  </a:extLst>
                </a:gridCol>
                <a:gridCol w="1058846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12409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112409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3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Gen 4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$2,049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67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$100 Rebate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21HF000CUS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21HF000AUS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21HF001TUS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21HF001MUS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21HF001NUS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i5-1340P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i7-1360P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4800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(FHD+) 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(FHD+) 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934188-F6E1-4014-B33E-996FEACFFE1B}"/>
              </a:ext>
            </a:extLst>
          </p:cNvPr>
          <p:cNvGraphicFramePr>
            <a:graphicFrameLocks noGrp="1"/>
          </p:cNvGraphicFramePr>
          <p:nvPr/>
        </p:nvGraphicFramePr>
        <p:xfrm>
          <a:off x="3912231" y="3859189"/>
          <a:ext cx="7282819" cy="25509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702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1117702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117702">
                  <a:extLst>
                    <a:ext uri="{9D8B030D-6E8A-4147-A177-3AD203B41FA5}">
                      <a16:colId xmlns:a16="http://schemas.microsoft.com/office/drawing/2014/main" val="1269085200"/>
                    </a:ext>
                  </a:extLst>
                </a:gridCol>
                <a:gridCol w="1177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195">
                  <a:extLst>
                    <a:ext uri="{9D8B030D-6E8A-4147-A177-3AD203B41FA5}">
                      <a16:colId xmlns:a16="http://schemas.microsoft.com/office/drawing/2014/main" val="2681698877"/>
                    </a:ext>
                  </a:extLst>
                </a:gridCol>
                <a:gridCol w="1064195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Gen 2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$2,029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$2,299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rgbClr val="3E8DDD"/>
                          </a:solidFill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noProof="0">
                          <a:solidFill>
                            <a:srgbClr val="3E8DDD"/>
                          </a:solidFill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$200 Rebate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21HK0007US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21HK0008US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+mj-lt"/>
                        </a:rPr>
                        <a:t>21HK003EUS</a:t>
                      </a:r>
                      <a:endParaRPr kumimoji="0" lang="en-US">
                        <a:solidFill>
                          <a:schemeClr val="tx1"/>
                        </a:solidFill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21HK003JUS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21HK003PUS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21HK003QUS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i7-1360P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i7-1360P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i7-1370P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4800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4800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4800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(FHD+) 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UHD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RTX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E2F4F4-DEE7-4FBE-93EE-EFDA2CC872C6}"/>
              </a:ext>
            </a:extLst>
          </p:cNvPr>
          <p:cNvSpPr txBox="1"/>
          <p:nvPr/>
        </p:nvSpPr>
        <p:spPr>
          <a:xfrm>
            <a:off x="122104" y="1735530"/>
            <a:ext cx="3684602" cy="43858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Gen 4 and P16s Gen 2</a:t>
            </a: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Refreshed design with same great look of the previous generation and numerous upgrades internally.  Featuring Intel Raptor Lake CPUs and NVIDIA RTX professional graphics.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Core P28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Optional OLED displays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RTX A500 GPU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Optional Intel Iris Xe Integrated Graphics*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64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 of DDR5 RAM**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New 5 Megapixel FHD webcam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Dual channel memory required 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(populate empty DIMM for Iris Xe)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Requires i7 vPro+A500; dual soldered DIMMs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P14s &amp; P16s Intel | Ultraportable performance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608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C03D5-220B-4C00-8881-13883B33A4F7}"/>
              </a:ext>
            </a:extLst>
          </p:cNvPr>
          <p:cNvGraphicFramePr>
            <a:graphicFrameLocks noGrp="1"/>
          </p:cNvGraphicFramePr>
          <p:nvPr/>
        </p:nvGraphicFramePr>
        <p:xfrm>
          <a:off x="3912230" y="1294257"/>
          <a:ext cx="3975791" cy="253825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7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846">
                  <a:extLst>
                    <a:ext uri="{9D8B030D-6E8A-4147-A177-3AD203B41FA5}">
                      <a16:colId xmlns:a16="http://schemas.microsoft.com/office/drawing/2014/main" val="281846384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AMD Gen 4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$1,899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$50 Rebate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21K50012US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21K5000YUS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21K5001BUS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AMD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934188-F6E1-4014-B33E-996FEACFFE1B}"/>
              </a:ext>
            </a:extLst>
          </p:cNvPr>
          <p:cNvGraphicFramePr>
            <a:graphicFrameLocks noGrp="1"/>
          </p:cNvGraphicFramePr>
          <p:nvPr/>
        </p:nvGraphicFramePr>
        <p:xfrm>
          <a:off x="3912231" y="3859189"/>
          <a:ext cx="3976797" cy="255096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702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1117702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117702">
                  <a:extLst>
                    <a:ext uri="{9D8B030D-6E8A-4147-A177-3AD203B41FA5}">
                      <a16:colId xmlns:a16="http://schemas.microsoft.com/office/drawing/2014/main" val="1269085200"/>
                    </a:ext>
                  </a:extLst>
                </a:gridCol>
              </a:tblGrid>
              <a:tr h="235613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AMD Gen 2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$1,939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$50 </a:t>
                      </a:r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21K90016US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21K9001CUS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+mj-lt"/>
                        </a:rPr>
                        <a:t>21K90017US</a:t>
                      </a:r>
                      <a:endParaRPr kumimoji="0" lang="en-US">
                        <a:solidFill>
                          <a:schemeClr val="tx1"/>
                        </a:solidFill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32GB LPDDR5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6400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AMD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AMD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RDNA3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E2F4F4-DEE7-4FBE-93EE-EFDA2CC872C6}"/>
              </a:ext>
            </a:extLst>
          </p:cNvPr>
          <p:cNvSpPr txBox="1"/>
          <p:nvPr/>
        </p:nvSpPr>
        <p:spPr>
          <a:xfrm>
            <a:off x="122104" y="1735530"/>
            <a:ext cx="3684602" cy="36779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AMD Gen 4 and P16s AMD Gen 2</a:t>
            </a: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Refreshed design with same low-weight formfactor and all day battery life. Featuring AMD Ryzen 7040U CPUs and AMD RDNA3 integrated graphics.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Ryzen PRO 7040U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RDNA3 integrated graphics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Optional OLED displays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64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 of DDR5 RAM**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New 5 Megapixel FHD webcam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-day battery life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>
              <a:solidFill>
                <a:srgbClr val="000000"/>
              </a:solidFill>
              <a:latin typeface="Arial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Requires R7 Pro; dual soldered DIMMs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P14s &amp; P16s AMD | Ultraportable performance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3803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nkPad P16v i Gen 1 Product Photos&#10;">
            <a:extLst>
              <a:ext uri="{FF2B5EF4-FFF2-40B4-BE49-F238E27FC236}">
                <a16:creationId xmlns:a16="http://schemas.microsoft.com/office/drawing/2014/main" id="{078336B3-25D5-1F34-141E-A7FC19657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13507" r="17826" b="10933"/>
          <a:stretch/>
        </p:blipFill>
        <p:spPr bwMode="auto">
          <a:xfrm>
            <a:off x="4616494" y="1509536"/>
            <a:ext cx="2320671" cy="171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574138" y="1563220"/>
            <a:ext cx="3961286" cy="45243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P16v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Get the most performance for your dollar with this c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lean sheet redesign featuring larger displays and a new improved thermal design.  Enjoy the latest Intel Raptor Lake or AMD Ryzen H CPUs and NVIDIA professional graphics.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780943" lvl="1" indent="-171450">
              <a:buFontTx/>
              <a:buChar char="-"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AMD Ryzen-H Pro (45W)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Larger 16” 16:10 Displays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2000 Ada (8GB)</a:t>
            </a:r>
          </a:p>
          <a:p>
            <a:pPr marL="171450" indent="-171450">
              <a:buFontTx/>
              <a:buChar char="-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 (96GB TBD)</a:t>
            </a:r>
          </a:p>
          <a:p>
            <a:pPr marL="171450" indent="-171450">
              <a:buFontTx/>
              <a:buChar char="-"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New 5 Megapixel FHD webcam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7136307" y="1114670"/>
          <a:ext cx="4809714" cy="27498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P16v Gen 1 Intel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$2,389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$2,759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$3,029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21FC003FUS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21FC003KUS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i7-13700H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i7-13800H vPro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i9-13900H vPro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6522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8D4B379-9FB9-4EF8-5168-86E0814A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Lenovo </a:t>
            </a:r>
            <a:r>
              <a:rPr lang="en-US" err="1">
                <a:latin typeface="Arial"/>
                <a:cs typeface="Arial"/>
              </a:rPr>
              <a:t>Topseller</a:t>
            </a:r>
            <a:r>
              <a:rPr lang="en-US">
                <a:latin typeface="Arial"/>
                <a:cs typeface="Arial"/>
              </a:rPr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P16v Intel and AMD Value of Performance</a:t>
            </a:r>
            <a:endParaRPr lang="en-US" b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384B8-83E4-232E-7380-5488534A7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9" t="11463" r="20542" b="12500"/>
          <a:stretch/>
        </p:blipFill>
        <p:spPr>
          <a:xfrm>
            <a:off x="4823548" y="4207730"/>
            <a:ext cx="1906562" cy="1581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B11ECF-A087-76E2-345A-C730C382D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6" t="41297" r="10431" b="42412"/>
          <a:stretch/>
        </p:blipFill>
        <p:spPr>
          <a:xfrm>
            <a:off x="4742489" y="3631062"/>
            <a:ext cx="1906562" cy="23343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9202DE-19EF-5B08-3E56-6F0243EE46D3}"/>
              </a:ext>
            </a:extLst>
          </p:cNvPr>
          <p:cNvGraphicFramePr>
            <a:graphicFrameLocks noGrp="1"/>
          </p:cNvGraphicFramePr>
          <p:nvPr/>
        </p:nvGraphicFramePr>
        <p:xfrm>
          <a:off x="8328192" y="3928727"/>
          <a:ext cx="2631194" cy="27498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089260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P16v Gen 1 AMD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21FE0027US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21FE0028US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7840HS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Ryzen 7 Pro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7840HS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(FHD+)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5MP-IR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6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83591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8 ]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310552" y="1406598"/>
            <a:ext cx="3322663" cy="34163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 Gen 2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Refreshed design with the same amazing thermal solution.  </a:t>
            </a:r>
            <a:r>
              <a:rPr lang="en-US" sz="1200" b="1">
                <a:solidFill>
                  <a:srgbClr val="000000"/>
                </a:solidFill>
                <a:latin typeface="Arial"/>
              </a:rPr>
              <a:t>Further the desktop replacement capabilities from last generation with the latest in NVIDIA professional graphics and Intel Raptor Lake CPUs offering up to 24 total cores in the Core i9.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HX-class CPUs (55W)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5000 Ada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128GB DDR5 RAM (196GB TBD)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8TB Gen4 PCIe Storage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Lenovo Rep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QHD+ Display with 165Hz refresh rate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4948708" y="1373595"/>
          <a:ext cx="5195036" cy="319145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88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1547372509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4148895734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1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3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 Gen 2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Ultimate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$2,559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$3,049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$3,329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21FA0032US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21FA002TUS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21FA002NUS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21FA002XUS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i7-13700HX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i9-13950HX 24C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4000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4000 Ada 12GB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6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75329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32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47416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50AF2AAE-3795-C9CE-C4D6-F880426D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P16 | The Most Powerful ThinkPad Ever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D9512-914C-1844-4B51-172C23933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0" t="6453" r="16486" b="6453"/>
          <a:stretch/>
        </p:blipFill>
        <p:spPr>
          <a:xfrm>
            <a:off x="6976185" y="4638252"/>
            <a:ext cx="2158058" cy="1710122"/>
          </a:xfrm>
          <a:prstGeom prst="rect">
            <a:avLst/>
          </a:prstGeom>
        </p:spPr>
      </p:pic>
      <p:pic>
        <p:nvPicPr>
          <p:cNvPr id="11" name="Picture 2" descr="ThinkPad P16 Gen 2 Product Photos&#10;">
            <a:extLst>
              <a:ext uri="{FF2B5EF4-FFF2-40B4-BE49-F238E27FC236}">
                <a16:creationId xmlns:a16="http://schemas.microsoft.com/office/drawing/2014/main" id="{379E38A2-D3AE-E405-CCF4-236F125D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42685" r="10764" b="40979"/>
          <a:stretch/>
        </p:blipFill>
        <p:spPr bwMode="auto">
          <a:xfrm flipH="1">
            <a:off x="287665" y="5240285"/>
            <a:ext cx="3348122" cy="4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0A9B7-0491-BBBC-CBA4-5573E3803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99" t="12557" r="20386" b="12000"/>
          <a:stretch/>
        </p:blipFill>
        <p:spPr>
          <a:xfrm>
            <a:off x="9735229" y="4638252"/>
            <a:ext cx="1858083" cy="1515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CDC31F-E772-2823-FE7C-157CF41B92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4" t="17106" r="15319" b="15466"/>
          <a:stretch/>
        </p:blipFill>
        <p:spPr>
          <a:xfrm>
            <a:off x="4284009" y="4700738"/>
            <a:ext cx="2389632" cy="139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588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519378" y="1555340"/>
            <a:ext cx="4022142" cy="44627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 Gen 6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Refreshed design on the most powerful thin and light workstation.  The best gets better with 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latest Intel Raptor Lake CPUs and NVIDIA professional graphics.  Offering brand new 4K OLED touch display and more GeForce graphics options.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50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Ada</a:t>
            </a:r>
          </a:p>
          <a:p>
            <a:pPr marL="457200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offering GeForce RTX 4060/</a:t>
            </a:r>
            <a:r>
              <a:rPr lang="en-US" sz="1200" b="1">
                <a:solidFill>
                  <a:srgbClr val="000000"/>
                </a:solidFill>
                <a:latin typeface="Arial"/>
              </a:rPr>
              <a:t>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080/</a:t>
            </a:r>
            <a:r>
              <a:rPr lang="en-US" sz="1200" b="1">
                <a:solidFill>
                  <a:srgbClr val="000000"/>
                </a:solidFill>
                <a:latin typeface="Arial"/>
              </a:rPr>
              <a:t>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090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 (96GB TBD)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4K OLED touch display</a:t>
            </a:r>
          </a:p>
          <a:p>
            <a:pPr marL="780943" lvl="1" indent="-171450">
              <a:buFontTx/>
              <a:buChar char="-"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New 5 Megapixel FHD webcam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5170477" y="1722001"/>
          <a:ext cx="5089091" cy="27498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8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1152531">
                  <a:extLst>
                    <a:ext uri="{9D8B030D-6E8A-4147-A177-3AD203B41FA5}">
                      <a16:colId xmlns:a16="http://schemas.microsoft.com/office/drawing/2014/main" val="3151446290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 Gen 6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$3,579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$310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$380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$670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$475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21FV001DUS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21FV001PUS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21FV001GUS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21FV001UUS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i7-13700H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i7-13700H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i9-13900H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5600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WQUXGA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(UHD+) OLED touch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5MP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WQXGA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(QHD+)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A1000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RTX 2000 Ada 8GB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GeForce</a:t>
                      </a:r>
                    </a:p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4090 16GB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3yr Battery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21867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6865A05-5B12-D091-5578-143C6E0F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 | The Machine You Need in the Device You Want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BAA62-DE78-41FB-DE81-EC5A5F0F1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58" t="12556" r="22161" b="13426"/>
          <a:stretch/>
        </p:blipFill>
        <p:spPr>
          <a:xfrm>
            <a:off x="4882680" y="4541990"/>
            <a:ext cx="1936498" cy="1581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B65DD-0055-16F0-DCEF-5CBCBBBF4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7" t="16622" r="17986" b="13067"/>
          <a:stretch/>
        </p:blipFill>
        <p:spPr>
          <a:xfrm>
            <a:off x="7160338" y="4554182"/>
            <a:ext cx="2133269" cy="1581458"/>
          </a:xfrm>
          <a:prstGeom prst="rect">
            <a:avLst/>
          </a:prstGeom>
        </p:spPr>
      </p:pic>
      <p:pic>
        <p:nvPicPr>
          <p:cNvPr id="3074" name="Picture 2" descr="ThinkPad P1 Gen 6 Product Photos&#10;">
            <a:extLst>
              <a:ext uri="{FF2B5EF4-FFF2-40B4-BE49-F238E27FC236}">
                <a16:creationId xmlns:a16="http://schemas.microsoft.com/office/drawing/2014/main" id="{C2FD532D-6574-D940-F31F-AED68C30F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t="12247" r="18947" b="4978"/>
          <a:stretch/>
        </p:blipFill>
        <p:spPr bwMode="auto">
          <a:xfrm>
            <a:off x="9630092" y="4554182"/>
            <a:ext cx="1946350" cy="156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3984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64153A-88E1-44D4-9A71-A80119FE11FE}"/>
              </a:ext>
            </a:extLst>
          </p:cNvPr>
          <p:cNvSpPr txBox="1"/>
          <p:nvPr/>
        </p:nvSpPr>
        <p:spPr>
          <a:xfrm>
            <a:off x="537676" y="1468961"/>
            <a:ext cx="5594900" cy="43396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While Supply Lasts!</a:t>
            </a:r>
          </a:p>
          <a:p>
            <a:endParaRPr lang="en-US"/>
          </a:p>
          <a:p>
            <a:r>
              <a:rPr lang="en-US" b="1"/>
              <a:t>The following pages contain product families that are nearing the end of lifecycle and </a:t>
            </a:r>
            <a:r>
              <a:rPr lang="en-US" b="1" u="sng"/>
              <a:t>will only be available while current supply/inventory lasts.</a:t>
            </a:r>
          </a:p>
          <a:p>
            <a:endParaRPr lang="en-US" b="1" u="sng"/>
          </a:p>
          <a:p>
            <a:r>
              <a:rPr lang="en-US" b="1"/>
              <a:t>If your current configuration is sold out, you should transition your customers according to the chart on the right.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390F05-E04D-4BD1-ACFC-874C58752BBF}"/>
              </a:ext>
            </a:extLst>
          </p:cNvPr>
          <p:cNvGrpSpPr/>
          <p:nvPr/>
        </p:nvGrpSpPr>
        <p:grpSpPr>
          <a:xfrm>
            <a:off x="6608064" y="1673776"/>
            <a:ext cx="4949952" cy="3293210"/>
            <a:chOff x="6656832" y="2212847"/>
            <a:chExt cx="4949952" cy="32932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17805E-73C1-452A-9971-3553A4A12D20}"/>
                </a:ext>
              </a:extLst>
            </p:cNvPr>
            <p:cNvSpPr txBox="1"/>
            <p:nvPr/>
          </p:nvSpPr>
          <p:spPr>
            <a:xfrm>
              <a:off x="6656832" y="2212848"/>
              <a:ext cx="2176272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/>
                <a:t>Family</a:t>
              </a:r>
            </a:p>
            <a:p>
              <a:pPr algn="ctr"/>
              <a:r>
                <a:rPr lang="en-US" sz="2000"/>
                <a:t>P14s Gen 3</a:t>
              </a:r>
            </a:p>
            <a:p>
              <a:pPr algn="ctr"/>
              <a:r>
                <a:rPr lang="en-US" sz="2000"/>
                <a:t>P16s Gen 1</a:t>
              </a:r>
            </a:p>
            <a:p>
              <a:pPr algn="ctr"/>
              <a:r>
                <a:rPr lang="en-US" sz="2000"/>
                <a:t>P14s AMD Gen 3</a:t>
              </a:r>
            </a:p>
            <a:p>
              <a:pPr algn="ctr"/>
              <a:r>
                <a:rPr lang="en-US" sz="2000"/>
                <a:t>P16s AMD Gen 1</a:t>
              </a:r>
            </a:p>
            <a:p>
              <a:pPr algn="ctr"/>
              <a:r>
                <a:rPr lang="en-US" sz="2000"/>
                <a:t>P15v Gen 3</a:t>
              </a:r>
            </a:p>
            <a:p>
              <a:pPr algn="ctr"/>
              <a:r>
                <a:rPr lang="en-US" sz="2000"/>
                <a:t>T15p Gen 3</a:t>
              </a:r>
            </a:p>
            <a:p>
              <a:pPr algn="ctr"/>
              <a:r>
                <a:rPr lang="en-US" sz="2000"/>
                <a:t>P15v AMD</a:t>
              </a:r>
            </a:p>
            <a:p>
              <a:pPr algn="ctr"/>
              <a:r>
                <a:rPr lang="en-US" sz="2000"/>
                <a:t>P1 Gen 5</a:t>
              </a:r>
            </a:p>
            <a:p>
              <a:pPr algn="ctr"/>
              <a:r>
                <a:rPr lang="en-US" sz="2000"/>
                <a:t>P16 Gen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4BE144-6C14-4013-A8E3-4AB8C7707B0E}"/>
                </a:ext>
              </a:extLst>
            </p:cNvPr>
            <p:cNvSpPr txBox="1"/>
            <p:nvPr/>
          </p:nvSpPr>
          <p:spPr>
            <a:xfrm>
              <a:off x="9314688" y="2212847"/>
              <a:ext cx="2292096" cy="32932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2800" b="1" u="sng"/>
                <a:t>Family</a:t>
              </a:r>
            </a:p>
            <a:p>
              <a:pPr algn="ctr"/>
              <a:r>
                <a:rPr lang="en-US" sz="2000"/>
                <a:t>P14s Gen 4</a:t>
              </a:r>
              <a:endParaRPr lang="en-US" sz="2000">
                <a:cs typeface="Arial"/>
              </a:endParaRPr>
            </a:p>
            <a:p>
              <a:pPr algn="ctr"/>
              <a:r>
                <a:rPr lang="en-US" sz="2000"/>
                <a:t>P16s Gen 2</a:t>
              </a:r>
              <a:endParaRPr lang="en-US" sz="2000">
                <a:cs typeface="Arial"/>
              </a:endParaRPr>
            </a:p>
            <a:p>
              <a:pPr algn="ctr"/>
              <a:r>
                <a:rPr lang="en-US" sz="2000"/>
                <a:t>coming soon!</a:t>
              </a:r>
              <a:endParaRPr lang="en-US" sz="1400" b="1"/>
            </a:p>
            <a:p>
              <a:pPr algn="ctr"/>
              <a:r>
                <a:rPr lang="en-US" sz="2000"/>
                <a:t>coming soon!</a:t>
              </a:r>
              <a:endParaRPr lang="en-US" sz="1400" b="1"/>
            </a:p>
            <a:p>
              <a:pPr algn="ctr"/>
              <a:r>
                <a:rPr lang="en-US" sz="2000"/>
                <a:t>P16v Gen 1</a:t>
              </a:r>
              <a:endParaRPr lang="en-US" sz="2000">
                <a:cs typeface="Arial"/>
              </a:endParaRPr>
            </a:p>
            <a:p>
              <a:pPr algn="ctr"/>
              <a:r>
                <a:rPr lang="en-US" sz="2000"/>
                <a:t>No Transition</a:t>
              </a:r>
              <a:endParaRPr lang="en-US" sz="2000">
                <a:cs typeface="Arial"/>
              </a:endParaRPr>
            </a:p>
            <a:p>
              <a:pPr algn="ctr"/>
              <a:r>
                <a:rPr lang="en-US" sz="2000"/>
                <a:t>P16v AMD</a:t>
              </a:r>
              <a:endParaRPr lang="en-US"/>
            </a:p>
            <a:p>
              <a:pPr algn="ctr"/>
              <a:r>
                <a:rPr lang="en-US" sz="2000"/>
                <a:t>P1 Gen 6</a:t>
              </a:r>
              <a:endParaRPr lang="en-US" sz="2000">
                <a:cs typeface="Arial"/>
              </a:endParaRPr>
            </a:p>
            <a:p>
              <a:pPr algn="ctr"/>
              <a:r>
                <a:rPr lang="en-US" sz="2000"/>
                <a:t>P16 Gen 2</a:t>
              </a:r>
              <a:endParaRPr lang="en-US" sz="2000">
                <a:cs typeface="Arial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E47B5D5-8E63-424B-813E-91535C577D6F}"/>
                </a:ext>
              </a:extLst>
            </p:cNvPr>
            <p:cNvCxnSpPr/>
            <p:nvPr/>
          </p:nvCxnSpPr>
          <p:spPr>
            <a:xfrm>
              <a:off x="8772144" y="2871216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76C54A-C8D3-4981-B65D-F93ED2C14458}"/>
                </a:ext>
              </a:extLst>
            </p:cNvPr>
            <p:cNvCxnSpPr/>
            <p:nvPr/>
          </p:nvCxnSpPr>
          <p:spPr>
            <a:xfrm>
              <a:off x="8772144" y="3145536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B8672A-CEEB-4161-8E9A-B3E7C0143975}"/>
                </a:ext>
              </a:extLst>
            </p:cNvPr>
            <p:cNvCxnSpPr/>
            <p:nvPr/>
          </p:nvCxnSpPr>
          <p:spPr>
            <a:xfrm>
              <a:off x="8778240" y="4053840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83F9811-3BA6-4731-8528-665A6257B426}"/>
                </a:ext>
              </a:extLst>
            </p:cNvPr>
            <p:cNvCxnSpPr>
              <a:cxnSpLocks/>
            </p:cNvCxnSpPr>
            <p:nvPr/>
          </p:nvCxnSpPr>
          <p:spPr>
            <a:xfrm>
              <a:off x="8778240" y="3429000"/>
              <a:ext cx="6400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06A9BA-454F-42A0-8E44-D49B2E6C1189}"/>
                </a:ext>
              </a:extLst>
            </p:cNvPr>
            <p:cNvCxnSpPr>
              <a:cxnSpLocks/>
            </p:cNvCxnSpPr>
            <p:nvPr/>
          </p:nvCxnSpPr>
          <p:spPr>
            <a:xfrm>
              <a:off x="8833104" y="3742944"/>
              <a:ext cx="5852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7394CED-7930-41E2-B3E9-75432DC32DA1}"/>
                </a:ext>
              </a:extLst>
            </p:cNvPr>
            <p:cNvCxnSpPr/>
            <p:nvPr/>
          </p:nvCxnSpPr>
          <p:spPr>
            <a:xfrm>
              <a:off x="8778240" y="4352544"/>
              <a:ext cx="743712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DF880D-39DD-4E7D-88D8-FA4AA2D58C27}"/>
                </a:ext>
              </a:extLst>
            </p:cNvPr>
            <p:cNvCxnSpPr/>
            <p:nvPr/>
          </p:nvCxnSpPr>
          <p:spPr>
            <a:xfrm>
              <a:off x="8778240" y="4980432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27FA291-861D-40F9-96C0-FFB01DE1894D}"/>
                </a:ext>
              </a:extLst>
            </p:cNvPr>
            <p:cNvCxnSpPr>
              <a:cxnSpLocks/>
            </p:cNvCxnSpPr>
            <p:nvPr/>
          </p:nvCxnSpPr>
          <p:spPr>
            <a:xfrm>
              <a:off x="8772144" y="5300497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E83D67A-B99A-0B15-35F6-1686A432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32BF3F-2C02-FFFA-D3FA-1100B4B0BF9F}"/>
              </a:ext>
            </a:extLst>
          </p:cNvPr>
          <p:cNvCxnSpPr/>
          <p:nvPr/>
        </p:nvCxnSpPr>
        <p:spPr>
          <a:xfrm>
            <a:off x="8723376" y="4130465"/>
            <a:ext cx="74371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0451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C03D5-220B-4C00-8881-13883B33A4F7}"/>
              </a:ext>
            </a:extLst>
          </p:cNvPr>
          <p:cNvGraphicFramePr>
            <a:graphicFrameLocks noGrp="1"/>
          </p:cNvGraphicFramePr>
          <p:nvPr/>
        </p:nvGraphicFramePr>
        <p:xfrm>
          <a:off x="3885145" y="1313187"/>
          <a:ext cx="6573225" cy="24544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66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678">
                  <a:extLst>
                    <a:ext uri="{9D8B030D-6E8A-4147-A177-3AD203B41FA5}">
                      <a16:colId xmlns:a16="http://schemas.microsoft.com/office/drawing/2014/main" val="2818463844"/>
                    </a:ext>
                  </a:extLst>
                </a:gridCol>
                <a:gridCol w="955678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014567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1014567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Gen 3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$2,299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21AK002FUS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21AK002HUS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21AK002GUS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21AK0029US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i7-1270P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i7-1280P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3200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FHD+ IPS </a:t>
                      </a:r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14” 16:10 FHD+ IPS IR Camera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  UHD+ </a:t>
                      </a: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Iris Xe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934188-F6E1-4014-B33E-996FEACFFE1B}"/>
              </a:ext>
            </a:extLst>
          </p:cNvPr>
          <p:cNvGraphicFramePr>
            <a:graphicFrameLocks noGrp="1"/>
          </p:cNvGraphicFramePr>
          <p:nvPr/>
        </p:nvGraphicFramePr>
        <p:xfrm>
          <a:off x="3912231" y="3859189"/>
          <a:ext cx="7129275" cy="25509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29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56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4856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948561">
                  <a:extLst>
                    <a:ext uri="{9D8B030D-6E8A-4147-A177-3AD203B41FA5}">
                      <a16:colId xmlns:a16="http://schemas.microsoft.com/office/drawing/2014/main" val="1269085200"/>
                    </a:ext>
                  </a:extLst>
                </a:gridCol>
                <a:gridCol w="999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151">
                  <a:extLst>
                    <a:ext uri="{9D8B030D-6E8A-4147-A177-3AD203B41FA5}">
                      <a16:colId xmlns:a16="http://schemas.microsoft.com/office/drawing/2014/main" val="2681698877"/>
                    </a:ext>
                  </a:extLst>
                </a:gridCol>
                <a:gridCol w="903151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4856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Gen 1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$2,139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$2,319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i5-1250P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i7-1270P</a:t>
                      </a:r>
                      <a:endParaRPr kumimoji="0"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Core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i7-1280P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3200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3200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16” 16:10 FHD+ IPS IR Camera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FHD+ IPS </a:t>
                      </a:r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16” 16:10 FHD+ IPS IR Camera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Iris Xe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T550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E2F4F4-DEE7-4FBE-93EE-EFDA2CC872C6}"/>
              </a:ext>
            </a:extLst>
          </p:cNvPr>
          <p:cNvSpPr txBox="1"/>
          <p:nvPr/>
        </p:nvSpPr>
        <p:spPr>
          <a:xfrm>
            <a:off x="90354" y="2764132"/>
            <a:ext cx="3684602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Gen 3 and P16s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Core P28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16:10 displays; narrow bezels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T550 GPU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Offering Intel Iris Xe Integrated Graphics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48GB of DDR4 RAM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P14s &amp; P16s | Ultraportable performance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0DCC-1C90-117D-3616-AD8C8D633052}"/>
              </a:ext>
            </a:extLst>
          </p:cNvPr>
          <p:cNvSpPr txBox="1"/>
          <p:nvPr/>
        </p:nvSpPr>
        <p:spPr>
          <a:xfrm>
            <a:off x="500800" y="2054929"/>
            <a:ext cx="271099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**While Supply Lasts!!!</a:t>
            </a:r>
          </a:p>
          <a:p>
            <a:pPr algn="ctr"/>
            <a:r>
              <a:rPr lang="en-US"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Transition to P14s Gen 4</a:t>
            </a:r>
          </a:p>
          <a:p>
            <a:pPr algn="ctr"/>
            <a:r>
              <a:rPr lang="en-US"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Transition to P16s Gen 2</a:t>
            </a:r>
          </a:p>
          <a:p>
            <a:pPr algn="ctr"/>
            <a:endParaRPr lang="en-US" sz="11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227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182076" y="1813629"/>
            <a:ext cx="3468727" cy="3785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14s AMD Gen 3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  <a:cs typeface="Arial"/>
              </a:rPr>
              <a:t>P16s AMD Gen 1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endParaRPr lang="en-US" sz="1400" b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clean sheet design.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Powerful and mobile.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P14s AMD Gen 2 will transition to the P14s AMD Gen 3.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 </a:t>
            </a:r>
            <a:endParaRPr lang="en-US" sz="1400" b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6nm Rembrandt Ryzen CPUs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indent="-171450">
              <a:buFontTx/>
              <a:buChar char="-"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RDNA2 </a:t>
            </a:r>
            <a:r>
              <a:rPr lang="en-US" sz="1400" b="1">
                <a:solidFill>
                  <a:srgbClr val="000000"/>
                </a:solidFill>
                <a:latin typeface="Arial"/>
              </a:rPr>
              <a:t>Radeon Integrated Graphics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  <a:cs typeface="Arial"/>
              </a:rPr>
              <a:t>16:10 aspect ratio displays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32GB of LPDDR5 (Soldered)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80415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6400Mhz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80415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latency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80415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Blazing fast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 – Up to 2TB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 2.82lb / 3.7lb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3887608" y="1318261"/>
          <a:ext cx="3171560" cy="25210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5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557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928557">
                  <a:extLst>
                    <a:ext uri="{9D8B030D-6E8A-4147-A177-3AD203B41FA5}">
                      <a16:colId xmlns:a16="http://schemas.microsoft.com/office/drawing/2014/main" val="597051048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AMD Gen 3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$1,849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21J5000VUS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21J5000XUS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21J50010US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14” 16:10 WUXGA (FHD+)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14”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26" name="Picture 2" descr="images">
            <a:extLst>
              <a:ext uri="{FF2B5EF4-FFF2-40B4-BE49-F238E27FC236}">
                <a16:creationId xmlns:a16="http://schemas.microsoft.com/office/drawing/2014/main" id="{C694B9CA-F623-4B14-A3F9-BB84A6C2A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6538" y="4255668"/>
            <a:ext cx="2638253" cy="19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s">
            <a:extLst>
              <a:ext uri="{FF2B5EF4-FFF2-40B4-BE49-F238E27FC236}">
                <a16:creationId xmlns:a16="http://schemas.microsoft.com/office/drawing/2014/main" id="{34FDAD81-1B23-45C9-8D18-5306738E1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9038" y="4786516"/>
            <a:ext cx="2776633" cy="2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s">
            <a:extLst>
              <a:ext uri="{FF2B5EF4-FFF2-40B4-BE49-F238E27FC236}">
                <a16:creationId xmlns:a16="http://schemas.microsoft.com/office/drawing/2014/main" id="{99DC7B19-C23D-46A5-AC1F-847794E4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6987" y="4413026"/>
            <a:ext cx="2488476" cy="18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34174A3-29D1-FFC0-89EC-5260EA5C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P14s &amp; P16s AMD | Ultraportable performance value</a:t>
            </a:r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00ED75-0836-BE6C-1709-F02BDDCC2604}"/>
              </a:ext>
            </a:extLst>
          </p:cNvPr>
          <p:cNvGraphicFramePr>
            <a:graphicFrameLocks noGrp="1"/>
          </p:cNvGraphicFramePr>
          <p:nvPr/>
        </p:nvGraphicFramePr>
        <p:xfrm>
          <a:off x="8421192" y="1324840"/>
          <a:ext cx="3121321" cy="28100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79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849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13849">
                  <a:extLst>
                    <a:ext uri="{9D8B030D-6E8A-4147-A177-3AD203B41FA5}">
                      <a16:colId xmlns:a16="http://schemas.microsoft.com/office/drawing/2014/main" val="3323727765"/>
                    </a:ext>
                  </a:extLst>
                </a:gridCol>
              </a:tblGrid>
              <a:tr h="232367">
                <a:tc rowSpan="10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AMD Gen 1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$1,929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$2,049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$2,259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4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$250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21CK001MUS</a:t>
                      </a:r>
                      <a:endParaRPr lang="en-US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21CK005FUS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21CK005JUS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32GB LPDDR5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 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32GB LPDDR5 6400MHz</a:t>
                      </a:r>
                      <a:endParaRPr kumimoji="0"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1TB Gen4 PCIe SSD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16” 16:10 WUXGA (FHD+) </a:t>
                      </a:r>
                      <a:r>
                        <a:rPr lang="en-US" sz="8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touch </a:t>
                      </a: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IR Cam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4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07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07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0E1AB3-ED05-3F2D-604B-248CEB642F97}"/>
              </a:ext>
            </a:extLst>
          </p:cNvPr>
          <p:cNvSpPr txBox="1"/>
          <p:nvPr/>
        </p:nvSpPr>
        <p:spPr>
          <a:xfrm>
            <a:off x="450284" y="144429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**While Supply Lasts!!!</a:t>
            </a:r>
          </a:p>
        </p:txBody>
      </p:sp>
    </p:spTree>
    <p:extLst>
      <p:ext uri="{BB962C8B-B14F-4D97-AF65-F5344CB8AC3E}">
        <p14:creationId xmlns:p14="http://schemas.microsoft.com/office/powerpoint/2010/main" val="16031798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8CC7-5D7B-4D65-9057-66824B74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Education Solutions - Chromebooks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FCD9-FA63-494D-B9DC-1052BC8F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0A6F15-1F06-4E13-91FE-2CA5DF8F657A}"/>
              </a:ext>
            </a:extLst>
          </p:cNvPr>
          <p:cNvGraphicFramePr>
            <a:graphicFrameLocks noGrp="1"/>
          </p:cNvGraphicFramePr>
          <p:nvPr/>
        </p:nvGraphicFramePr>
        <p:xfrm>
          <a:off x="438908" y="1228483"/>
          <a:ext cx="2319422" cy="2499435"/>
        </p:xfrm>
        <a:graphic>
          <a:graphicData uri="http://schemas.openxmlformats.org/drawingml/2006/table">
            <a:tbl>
              <a:tblPr firstRow="1"/>
              <a:tblGrid>
                <a:gridCol w="215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109">
                  <a:extLst>
                    <a:ext uri="{9D8B030D-6E8A-4147-A177-3AD203B41FA5}">
                      <a16:colId xmlns:a16="http://schemas.microsoft.com/office/drawing/2014/main" val="307372479"/>
                    </a:ext>
                  </a:extLst>
                </a:gridCol>
                <a:gridCol w="1052109">
                  <a:extLst>
                    <a:ext uri="{9D8B030D-6E8A-4147-A177-3AD203B41FA5}">
                      <a16:colId xmlns:a16="http://schemas.microsoft.com/office/drawing/2014/main" val="3598407125"/>
                    </a:ext>
                  </a:extLst>
                </a:gridCol>
              </a:tblGrid>
              <a:tr h="22252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82UY0000US (JSL)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82W00001US (MTK4)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Celeron N4500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MTK MT8183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5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5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5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Front 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3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90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4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D3A906-2002-446E-8F17-D180D67F8B83}"/>
              </a:ext>
            </a:extLst>
          </p:cNvPr>
          <p:cNvGraphicFramePr>
            <a:graphicFrameLocks noGrp="1"/>
          </p:cNvGraphicFramePr>
          <p:nvPr/>
        </p:nvGraphicFramePr>
        <p:xfrm>
          <a:off x="433968" y="3812130"/>
          <a:ext cx="4299243" cy="2492302"/>
        </p:xfrm>
        <a:graphic>
          <a:graphicData uri="http://schemas.openxmlformats.org/drawingml/2006/table">
            <a:tbl>
              <a:tblPr firstRow="1"/>
              <a:tblGrid>
                <a:gridCol w="205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094">
                  <a:extLst>
                    <a:ext uri="{9D8B030D-6E8A-4147-A177-3AD203B41FA5}">
                      <a16:colId xmlns:a16="http://schemas.microsoft.com/office/drawing/2014/main" val="3332679861"/>
                    </a:ext>
                  </a:extLst>
                </a:gridCol>
                <a:gridCol w="1005911">
                  <a:extLst>
                    <a:ext uri="{9D8B030D-6E8A-4147-A177-3AD203B41FA5}">
                      <a16:colId xmlns:a16="http://schemas.microsoft.com/office/drawing/2014/main" val="4223276944"/>
                    </a:ext>
                  </a:extLst>
                </a:gridCol>
                <a:gridCol w="1047939">
                  <a:extLst>
                    <a:ext uri="{9D8B030D-6E8A-4147-A177-3AD203B41FA5}">
                      <a16:colId xmlns:a16="http://schemas.microsoft.com/office/drawing/2014/main" val="2108772286"/>
                    </a:ext>
                  </a:extLst>
                </a:gridCol>
                <a:gridCol w="1047939">
                  <a:extLst>
                    <a:ext uri="{9D8B030D-6E8A-4147-A177-3AD203B41FA5}">
                      <a16:colId xmlns:a16="http://schemas.microsoft.com/office/drawing/2014/main" val="2933475251"/>
                    </a:ext>
                  </a:extLst>
                </a:gridCol>
              </a:tblGrid>
              <a:tr h="18950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295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$368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82JB0001US (JSL)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82JB003XUS (JSL)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82W40009US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82W4000AUS IAN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7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12.2" WUXGA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12.2" WUXGA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7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World Facing Camera, pen,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Front 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Front 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Front HD 720p with Privacy Front HD 720p with Privacy Shutter + Rear 5.0MPShutter +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84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53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6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CD1685-BFEB-4F6A-BDDF-E424DB4B20DA}"/>
              </a:ext>
            </a:extLst>
          </p:cNvPr>
          <p:cNvGraphicFramePr>
            <a:graphicFrameLocks noGrp="1"/>
          </p:cNvGraphicFramePr>
          <p:nvPr/>
        </p:nvGraphicFramePr>
        <p:xfrm>
          <a:off x="5886256" y="3812130"/>
          <a:ext cx="208156" cy="2493318"/>
        </p:xfrm>
        <a:graphic>
          <a:graphicData uri="http://schemas.openxmlformats.org/drawingml/2006/table">
            <a:tbl>
              <a:tblPr firstRow="1"/>
              <a:tblGrid>
                <a:gridCol w="208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93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7B0DE1-3165-4634-8826-43CF1BA0AE1A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3813146"/>
          <a:ext cx="2217596" cy="2492302"/>
        </p:xfrm>
        <a:graphic>
          <a:graphicData uri="http://schemas.openxmlformats.org/drawingml/2006/table">
            <a:tbl>
              <a:tblPr firstRow="1"/>
              <a:tblGrid>
                <a:gridCol w="1108798">
                  <a:extLst>
                    <a:ext uri="{9D8B030D-6E8A-4147-A177-3AD203B41FA5}">
                      <a16:colId xmlns:a16="http://schemas.microsoft.com/office/drawing/2014/main" val="3935566243"/>
                    </a:ext>
                  </a:extLst>
                </a:gridCol>
                <a:gridCol w="1108798">
                  <a:extLst>
                    <a:ext uri="{9D8B030D-6E8A-4147-A177-3AD203B41FA5}">
                      <a16:colId xmlns:a16="http://schemas.microsoft.com/office/drawing/2014/main" val="3995748567"/>
                    </a:ext>
                  </a:extLst>
                </a:gridCol>
              </a:tblGrid>
              <a:tr h="212971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01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579"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82W60000US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82W6000AUS (IAN)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5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N100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HD Non-Touch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07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HD 720p with Privacy Shutter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0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0619F1-2C6F-4255-946B-9D30A1938D9B}"/>
              </a:ext>
            </a:extLst>
          </p:cNvPr>
          <p:cNvGraphicFramePr>
            <a:graphicFrameLocks noGrp="1"/>
          </p:cNvGraphicFramePr>
          <p:nvPr/>
        </p:nvGraphicFramePr>
        <p:xfrm>
          <a:off x="5886256" y="1223179"/>
          <a:ext cx="2102814" cy="2546824"/>
        </p:xfrm>
        <a:graphic>
          <a:graphicData uri="http://schemas.openxmlformats.org/drawingml/2006/table">
            <a:tbl>
              <a:tblPr firstRow="1"/>
              <a:tblGrid>
                <a:gridCol w="1790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1858">
                  <a:extLst>
                    <a:ext uri="{9D8B030D-6E8A-4147-A177-3AD203B41FA5}">
                      <a16:colId xmlns:a16="http://schemas.microsoft.com/office/drawing/2014/main" val="3034669001"/>
                    </a:ext>
                  </a:extLst>
                </a:gridCol>
                <a:gridCol w="961858">
                  <a:extLst>
                    <a:ext uri="{9D8B030D-6E8A-4147-A177-3AD203B41FA5}">
                      <a16:colId xmlns:a16="http://schemas.microsoft.com/office/drawing/2014/main" val="3096631230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82W20003US (MTK4)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82W20002US (MTK4)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720p HD camera w/ PS,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Front HD 720p camera + Rear 5.0MP,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11917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330991" y="2151727"/>
            <a:ext cx="3684602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P15v Gen 3 and T15p Gen 3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A2000</a:t>
            </a:r>
          </a:p>
          <a:p>
            <a:pPr marL="171450" indent="-171450">
              <a:buFontTx/>
              <a:buChar char="-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RTX 3050 4GB (T15p)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A564C0A-FA49-4BC8-8313-93EE5F12E753}"/>
              </a:ext>
            </a:extLst>
          </p:cNvPr>
          <p:cNvGraphicFramePr>
            <a:graphicFrameLocks noGrp="1"/>
          </p:cNvGraphicFramePr>
          <p:nvPr/>
        </p:nvGraphicFramePr>
        <p:xfrm>
          <a:off x="4664486" y="3782209"/>
          <a:ext cx="5704099" cy="22608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1085106709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T15p Gen 3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Entry Power User/Prosumer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$1,939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$2,059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$2,159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$2,439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$2,629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21DA000YUS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21DA0011US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21DA0010US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21DA000WUS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21DA000XUS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8GB DDR5 4800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 DDR5 4800</a:t>
                      </a:r>
                      <a:endParaRPr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DDR5 4800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32GB DDR5 4800</a:t>
                      </a:r>
                      <a:endParaRPr lang="en-US">
                        <a:latin typeface="+mj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32GB DDR5 4800</a:t>
                      </a:r>
                      <a:endParaRPr lang="en-US" sz="800">
                        <a:latin typeface="+mj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FHD 2D Camera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15.6" FHD IR Camera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15.6" FHD IR Camera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15.6" FHD IR Camera</a:t>
                      </a:r>
                      <a:endParaRPr kumimoji="0" lang="en-US" sz="80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15.6" UHD IR Camera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4664486" y="1310513"/>
          <a:ext cx="5351047" cy="23680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2421348199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P15v Gen 3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21D8003BUS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21D80033US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21D8003HUS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21D8003JUS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21D8004CUS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i5-12500H 12C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i7-12800H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T600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A2000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8D4B379-9FB9-4EF8-5168-86E0814A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Lenovo </a:t>
            </a:r>
            <a:r>
              <a:rPr lang="en-US" err="1">
                <a:latin typeface="Arial"/>
                <a:cs typeface="Arial"/>
              </a:rPr>
              <a:t>Topseller</a:t>
            </a:r>
            <a:r>
              <a:rPr lang="en-US">
                <a:latin typeface="Arial"/>
                <a:cs typeface="Arial"/>
              </a:rPr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P15v &amp; T15p</a:t>
            </a:r>
            <a:r>
              <a:rPr lang="en-US" sz="2800" i="1">
                <a:solidFill>
                  <a:srgbClr val="FF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| Value of Performance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DBA1C-3756-6763-FB41-6A9C23701165}"/>
              </a:ext>
            </a:extLst>
          </p:cNvPr>
          <p:cNvSpPr txBox="1"/>
          <p:nvPr/>
        </p:nvSpPr>
        <p:spPr>
          <a:xfrm>
            <a:off x="817792" y="1597729"/>
            <a:ext cx="2710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**While Supply Lasts!!!</a:t>
            </a:r>
          </a:p>
          <a:p>
            <a:pPr algn="ctr"/>
            <a:r>
              <a:rPr lang="en-US"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Transition to P16v Gen 1</a:t>
            </a:r>
          </a:p>
        </p:txBody>
      </p:sp>
    </p:spTree>
    <p:extLst>
      <p:ext uri="{BB962C8B-B14F-4D97-AF65-F5344CB8AC3E}">
        <p14:creationId xmlns:p14="http://schemas.microsoft.com/office/powerpoint/2010/main" val="59916848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296432" y="2131791"/>
            <a:ext cx="3753717" cy="3785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P15v AMD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clean sheet design.  Offering powerful performance at a competitive value.  Now featuring 45W AMD-H CPUs with NVIDIA professional GPUs.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6nm Rembrandt Ryzen-H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A2000 (4GB) GPU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64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 of DDR5 (4800MHz)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 – Up to 4TB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4.91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5828074" y="1625442"/>
          <a:ext cx="3627571" cy="239917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066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1062066">
                  <a:extLst>
                    <a:ext uri="{9D8B030D-6E8A-4147-A177-3AD203B41FA5}">
                      <a16:colId xmlns:a16="http://schemas.microsoft.com/office/drawing/2014/main" val="597051048"/>
                    </a:ext>
                  </a:extLst>
                </a:gridCol>
                <a:gridCol w="1062066">
                  <a:extLst>
                    <a:ext uri="{9D8B030D-6E8A-4147-A177-3AD203B41FA5}">
                      <a16:colId xmlns:a16="http://schemas.microsoft.com/office/drawing/2014/main" val="2306707894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P15v AMD 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Mainstream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$2,379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$2,539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21EM004GUS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21EM004FUS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21EM001NUS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16GB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32GB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32GB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T1200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 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T1200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A2000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050" name="Picture 2" descr="images">
            <a:extLst>
              <a:ext uri="{FF2B5EF4-FFF2-40B4-BE49-F238E27FC236}">
                <a16:creationId xmlns:a16="http://schemas.microsoft.com/office/drawing/2014/main" id="{FF3681F2-309A-407A-BB46-E3A281763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8948" y="4152633"/>
            <a:ext cx="1737361" cy="174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s">
            <a:extLst>
              <a:ext uri="{FF2B5EF4-FFF2-40B4-BE49-F238E27FC236}">
                <a16:creationId xmlns:a16="http://schemas.microsoft.com/office/drawing/2014/main" id="{0114232D-0FD8-4E67-9CEE-A8BE5DAEA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9990" y="4170921"/>
            <a:ext cx="1737361" cy="17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s">
            <a:extLst>
              <a:ext uri="{FF2B5EF4-FFF2-40B4-BE49-F238E27FC236}">
                <a16:creationId xmlns:a16="http://schemas.microsoft.com/office/drawing/2014/main" id="{7D76CA77-9C6C-4786-811A-6811CC052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3497" y="4170921"/>
            <a:ext cx="2189096" cy="17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9AC2CB-F506-1CF0-6AF1-353F9339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</a:t>
            </a:r>
            <a:r>
              <a:rPr lang="en-US" sz="2800"/>
              <a:t>Workstations</a:t>
            </a:r>
            <a:br>
              <a:rPr lang="en-US" sz="2800"/>
            </a:br>
            <a:r>
              <a:rPr lang="en-US" sz="2800" i="1">
                <a:solidFill>
                  <a:srgbClr val="FF0000"/>
                </a:solidFill>
              </a:rPr>
              <a:t>P15v AMD | Value of Performance</a:t>
            </a:r>
            <a:endParaRPr lang="en-US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3AA93-815D-B4B3-24DE-13B5E698FDFF}"/>
              </a:ext>
            </a:extLst>
          </p:cNvPr>
          <p:cNvSpPr txBox="1"/>
          <p:nvPr/>
        </p:nvSpPr>
        <p:spPr>
          <a:xfrm>
            <a:off x="817790" y="167697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**While Supply Lasts!!!</a:t>
            </a:r>
          </a:p>
        </p:txBody>
      </p:sp>
    </p:spTree>
    <p:extLst>
      <p:ext uri="{BB962C8B-B14F-4D97-AF65-F5344CB8AC3E}">
        <p14:creationId xmlns:p14="http://schemas.microsoft.com/office/powerpoint/2010/main" val="291613398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635202" y="2086293"/>
            <a:ext cx="3684602" cy="34778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 Gen 5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A5500</a:t>
            </a:r>
          </a:p>
          <a:p>
            <a:pPr marL="457200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offering GeForce RTX 3070Ti/3080Ti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displays with X-Rite Factory Color Calibration and Low Blue Light Eyesafe® certification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QHD+ with high refresh rate (165Hz)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metal cooling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Starting at 3.99lb (1.81kg)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5091228" y="2234065"/>
          <a:ext cx="3859986" cy="251179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112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1130112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 Gen 5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21DC006MUS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21DC006KUS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21DC004AUS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i7-12800H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(QHD+) IR Cam, 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A1000 (4GB)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A1000 (4GB)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A1000 (4GB)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6865A05-5B12-D091-5578-143C6E0F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 | The Machine You Need in the Device You Want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7C399-1B34-A4B2-5331-170472A8FF2B}"/>
              </a:ext>
            </a:extLst>
          </p:cNvPr>
          <p:cNvSpPr txBox="1"/>
          <p:nvPr/>
        </p:nvSpPr>
        <p:spPr>
          <a:xfrm>
            <a:off x="1238416" y="1532295"/>
            <a:ext cx="2710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**While Supply Lasts!!!</a:t>
            </a:r>
          </a:p>
          <a:p>
            <a:pPr algn="ctr"/>
            <a:r>
              <a:rPr lang="en-US"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Transition to P1 Gen 6</a:t>
            </a:r>
          </a:p>
        </p:txBody>
      </p:sp>
    </p:spTree>
    <p:extLst>
      <p:ext uri="{BB962C8B-B14F-4D97-AF65-F5344CB8AC3E}">
        <p14:creationId xmlns:p14="http://schemas.microsoft.com/office/powerpoint/2010/main" val="54533957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8 ]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736748" y="2129047"/>
            <a:ext cx="2890567" cy="30469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Completely new design.  P15 and P17 will transition to the ThinkPad P16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HX-class CPUs (55W)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A5500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128GB DDR5 RAM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8TB Gen4 PCIe Storage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Lenovo Rep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UHD+ OLED touch coming soon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16” 16:10 Display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new thermal design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4415778" y="1576138"/>
          <a:ext cx="5864707" cy="29161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933">
                  <a:extLst>
                    <a:ext uri="{9D8B030D-6E8A-4147-A177-3AD203B41FA5}">
                      <a16:colId xmlns:a16="http://schemas.microsoft.com/office/drawing/2014/main" val="4148895734"/>
                    </a:ext>
                  </a:extLst>
                </a:gridCol>
                <a:gridCol w="1082933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1082933">
                  <a:extLst>
                    <a:ext uri="{9D8B030D-6E8A-4147-A177-3AD203B41FA5}">
                      <a16:colId xmlns:a16="http://schemas.microsoft.com/office/drawing/2014/main" val="583136507"/>
                    </a:ext>
                  </a:extLst>
                </a:gridCol>
                <a:gridCol w="1082933">
                  <a:extLst>
                    <a:ext uri="{9D8B030D-6E8A-4147-A177-3AD203B41FA5}">
                      <a16:colId xmlns:a16="http://schemas.microsoft.com/office/drawing/2014/main" val="1429482423"/>
                    </a:ext>
                  </a:extLst>
                </a:gridCol>
                <a:gridCol w="1082933">
                  <a:extLst>
                    <a:ext uri="{9D8B030D-6E8A-4147-A177-3AD203B41FA5}">
                      <a16:colId xmlns:a16="http://schemas.microsoft.com/office/drawing/2014/main" val="3883962980"/>
                    </a:ext>
                  </a:extLst>
                </a:gridCol>
              </a:tblGrid>
              <a:tr h="29403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 Gen 1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Ultimate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$2,969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$2,979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$3,259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$3,569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$3,769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$200 Rebate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21D6005MUS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21D6007XUS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21D60083US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21D60082US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21D60081US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i9-12900HX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i9-12900HX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i9-12900HX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i9-12900HX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A1000 (4GB)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UHD Integrated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Intel UHD Integrated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 A1000 (4GB)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 A2000 (8GB)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6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75329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D68DA3-F909-4930-AFD9-AF037F36D1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04" y="4766432"/>
            <a:ext cx="1987305" cy="1649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18168-B802-4ED3-B398-6DD6CC7A8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826" y="4680552"/>
            <a:ext cx="2066179" cy="169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5C83-ED14-43D4-A625-51ED5E4F29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5960" y="4721952"/>
            <a:ext cx="1965034" cy="155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B5D766-EF20-49E7-9C11-F309282C57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3" y="5456405"/>
            <a:ext cx="2902759" cy="3686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0AF2AAE-3795-C9CE-C4D6-F880426D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P16 | The Most Powerful ThinkPad Ever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B3F68-255C-EA07-A95A-0798231819B4}"/>
              </a:ext>
            </a:extLst>
          </p:cNvPr>
          <p:cNvSpPr txBox="1"/>
          <p:nvPr/>
        </p:nvSpPr>
        <p:spPr>
          <a:xfrm>
            <a:off x="817792" y="1597729"/>
            <a:ext cx="2710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**While Supply Lasts!!!</a:t>
            </a:r>
          </a:p>
          <a:p>
            <a:pPr algn="ctr"/>
            <a:r>
              <a:rPr lang="en-US"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Transition to P16 Gen 2</a:t>
            </a:r>
          </a:p>
        </p:txBody>
      </p:sp>
    </p:spTree>
    <p:extLst>
      <p:ext uri="{BB962C8B-B14F-4D97-AF65-F5344CB8AC3E}">
        <p14:creationId xmlns:p14="http://schemas.microsoft.com/office/powerpoint/2010/main" val="74722680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CEB8F4-2D91-DF20-FAA0-0DB84B4D79F3}"/>
              </a:ext>
            </a:extLst>
          </p:cNvPr>
          <p:cNvGrpSpPr/>
          <p:nvPr/>
        </p:nvGrpSpPr>
        <p:grpSpPr>
          <a:xfrm>
            <a:off x="7666845" y="1192765"/>
            <a:ext cx="1386807" cy="2480787"/>
            <a:chOff x="7725667" y="1461239"/>
            <a:chExt cx="1386807" cy="248078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A081FE7-6BF8-4ECE-AF58-D15211F45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7407" y="1555840"/>
              <a:ext cx="17484" cy="2386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FD17D-876D-6E0C-B86E-879ACC409D6F}"/>
                </a:ext>
              </a:extLst>
            </p:cNvPr>
            <p:cNvSpPr txBox="1"/>
            <p:nvPr/>
          </p:nvSpPr>
          <p:spPr>
            <a:xfrm>
              <a:off x="7725667" y="1461239"/>
              <a:ext cx="138680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 AND VERSATILE SUPER SOCKET TOWER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4F41072-B93F-4DF9-86CA-3F7C888527F3}"/>
              </a:ext>
            </a:extLst>
          </p:cNvPr>
          <p:cNvCxnSpPr>
            <a:cxnSpLocks/>
          </p:cNvCxnSpPr>
          <p:nvPr/>
        </p:nvCxnSpPr>
        <p:spPr>
          <a:xfrm flipH="1" flipV="1">
            <a:off x="2449125" y="1493526"/>
            <a:ext cx="7036" cy="36732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0613D2F-1BDF-4277-B9ED-BD499F6DDF51}"/>
              </a:ext>
            </a:extLst>
          </p:cNvPr>
          <p:cNvCxnSpPr>
            <a:cxnSpLocks/>
          </p:cNvCxnSpPr>
          <p:nvPr/>
        </p:nvCxnSpPr>
        <p:spPr>
          <a:xfrm flipV="1">
            <a:off x="1737284" y="2391415"/>
            <a:ext cx="0" cy="29342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361707-D023-40B3-8FEA-155709129EBD}"/>
              </a:ext>
            </a:extLst>
          </p:cNvPr>
          <p:cNvGrpSpPr/>
          <p:nvPr/>
        </p:nvGrpSpPr>
        <p:grpSpPr>
          <a:xfrm>
            <a:off x="9187136" y="1260333"/>
            <a:ext cx="1704222" cy="2471217"/>
            <a:chOff x="6820141" y="1568540"/>
            <a:chExt cx="1704222" cy="2471217"/>
          </a:xfrm>
        </p:grpSpPr>
        <p:sp>
          <p:nvSpPr>
            <p:cNvPr id="120" name="TextBox 12">
              <a:extLst>
                <a:ext uri="{FF2B5EF4-FFF2-40B4-BE49-F238E27FC236}">
                  <a16:creationId xmlns:a16="http://schemas.microsoft.com/office/drawing/2014/main" id="{525076F7-A460-4F05-821D-5A1D6C8CE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0422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LIMITLESS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POSSIBILITIES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EC6EC2E-0905-4227-89E1-42459051677F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3" name="TextBox 12">
            <a:extLst>
              <a:ext uri="{FF2B5EF4-FFF2-40B4-BE49-F238E27FC236}">
                <a16:creationId xmlns:a16="http://schemas.microsoft.com/office/drawing/2014/main" id="{21444FCD-0B5F-41CF-B281-A1649918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472" y="1051394"/>
            <a:ext cx="149113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LenovoDo-Bold"/>
              </a:rPr>
              <a:t>PX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rPr>
              <a:t>WORLD’S MOST ADVANCED DUAL SOCKET PERFORMANCE WORKSTATION 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AEBBA4-B207-4ED1-9FAB-8A9068E43F99}"/>
              </a:ext>
            </a:extLst>
          </p:cNvPr>
          <p:cNvCxnSpPr/>
          <p:nvPr/>
        </p:nvCxnSpPr>
        <p:spPr>
          <a:xfrm flipV="1">
            <a:off x="6204092" y="1145648"/>
            <a:ext cx="12441" cy="23861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FFF0FE-9487-4E40-BDB3-F6570415F510}"/>
              </a:ext>
            </a:extLst>
          </p:cNvPr>
          <p:cNvGrpSpPr/>
          <p:nvPr/>
        </p:nvGrpSpPr>
        <p:grpSpPr>
          <a:xfrm>
            <a:off x="4725398" y="1315029"/>
            <a:ext cx="1342579" cy="2419169"/>
            <a:chOff x="4402061" y="343308"/>
            <a:chExt cx="1401699" cy="2419169"/>
          </a:xfrm>
        </p:grpSpPr>
        <p:sp>
          <p:nvSpPr>
            <p:cNvPr id="126" name="TextBox 12">
              <a:extLst>
                <a:ext uri="{FF2B5EF4-FFF2-40B4-BE49-F238E27FC236}">
                  <a16:creationId xmlns:a16="http://schemas.microsoft.com/office/drawing/2014/main" id="{1F099DAD-1E3F-4DFD-958C-4B3417D09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1401699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P5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EXPERT </a:t>
              </a:r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SINGLE SOCKET WORKSTATION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F53690-D313-465E-822B-7C3A6D060252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912254B-3511-4C82-8A91-411E70959133}"/>
              </a:ext>
            </a:extLst>
          </p:cNvPr>
          <p:cNvGrpSpPr/>
          <p:nvPr/>
        </p:nvGrpSpPr>
        <p:grpSpPr>
          <a:xfrm>
            <a:off x="2934442" y="1671715"/>
            <a:ext cx="2120705" cy="2682822"/>
            <a:chOff x="2478248" y="1850114"/>
            <a:chExt cx="2120705" cy="2682822"/>
          </a:xfrm>
        </p:grpSpPr>
        <p:sp>
          <p:nvSpPr>
            <p:cNvPr id="129" name="TextBox 12">
              <a:extLst>
                <a:ext uri="{FF2B5EF4-FFF2-40B4-BE49-F238E27FC236}">
                  <a16:creationId xmlns:a16="http://schemas.microsoft.com/office/drawing/2014/main" id="{A2F9712A-49DF-4CD8-8C1E-5DEB05F58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A9F1CD4-5BC0-436E-B337-C2A4DD69C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7979" y="1965010"/>
              <a:ext cx="0" cy="256792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C5BF46E-40D1-4201-93DF-40F8735CE1DE}"/>
              </a:ext>
            </a:extLst>
          </p:cNvPr>
          <p:cNvGrpSpPr/>
          <p:nvPr/>
        </p:nvGrpSpPr>
        <p:grpSpPr>
          <a:xfrm>
            <a:off x="10406952" y="2268452"/>
            <a:ext cx="1797558" cy="2086085"/>
            <a:chOff x="8868661" y="1099925"/>
            <a:chExt cx="1797558" cy="2086085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6E820FB-8310-470C-905A-07448E3FF317}"/>
                </a:ext>
              </a:extLst>
            </p:cNvPr>
            <p:cNvCxnSpPr/>
            <p:nvPr/>
          </p:nvCxnSpPr>
          <p:spPr>
            <a:xfrm flipV="1">
              <a:off x="8923762" y="1199879"/>
              <a:ext cx="0" cy="19861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3" name="TextBox 12">
              <a:extLst>
                <a:ext uri="{FF2B5EF4-FFF2-40B4-BE49-F238E27FC236}">
                  <a16:creationId xmlns:a16="http://schemas.microsoft.com/office/drawing/2014/main" id="{CD880829-78A4-4D8C-A934-223EBE37B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661" y="1099925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P358 (AMD) Tower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SUB-ENTRY WORKSTATION</a:t>
              </a:r>
            </a:p>
          </p:txBody>
        </p:sp>
      </p:grpSp>
      <p:sp>
        <p:nvSpPr>
          <p:cNvPr id="134" name="TextBox 12">
            <a:extLst>
              <a:ext uri="{FF2B5EF4-FFF2-40B4-BE49-F238E27FC236}">
                <a16:creationId xmlns:a16="http://schemas.microsoft.com/office/drawing/2014/main" id="{0C43374C-87B2-459E-BD59-9A5F54B6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68" y="2268452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sp>
        <p:nvSpPr>
          <p:cNvPr id="143" name="TextBox 12">
            <a:extLst>
              <a:ext uri="{FF2B5EF4-FFF2-40B4-BE49-F238E27FC236}">
                <a16:creationId xmlns:a16="http://schemas.microsoft.com/office/drawing/2014/main" id="{2DC65BD7-DBC2-42E1-9F7A-F5944897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26" y="1374406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9D0EC-4CD5-D779-59C5-6CD17941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</a:p>
        </p:txBody>
      </p:sp>
      <p:pic>
        <p:nvPicPr>
          <p:cNvPr id="5" name="Picture 4" descr="A row of black and red computer towers&#10;&#10;Description automatically generated">
            <a:extLst>
              <a:ext uri="{FF2B5EF4-FFF2-40B4-BE49-F238E27FC236}">
                <a16:creationId xmlns:a16="http://schemas.microsoft.com/office/drawing/2014/main" id="{BFF5624A-0780-FC36-7F28-1D071A6E97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523" y="3080594"/>
            <a:ext cx="11718048" cy="33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3638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/>
        </p:nvGraphicFramePr>
        <p:xfrm>
          <a:off x="760411" y="1911531"/>
          <a:ext cx="6320562" cy="402675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053">
                  <a:extLst>
                    <a:ext uri="{9D8B030D-6E8A-4147-A177-3AD203B41FA5}">
                      <a16:colId xmlns:a16="http://schemas.microsoft.com/office/drawing/2014/main" val="773608622"/>
                    </a:ext>
                  </a:extLst>
                </a:gridCol>
                <a:gridCol w="1456053">
                  <a:extLst>
                    <a:ext uri="{9D8B030D-6E8A-4147-A177-3AD203B41FA5}">
                      <a16:colId xmlns:a16="http://schemas.microsoft.com/office/drawing/2014/main" val="786595969"/>
                    </a:ext>
                  </a:extLst>
                </a:gridCol>
                <a:gridCol w="1456053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1456053">
                  <a:extLst>
                    <a:ext uri="{9D8B030D-6E8A-4147-A177-3AD203B41FA5}">
                      <a16:colId xmlns:a16="http://schemas.microsoft.com/office/drawing/2014/main" val="1548333506"/>
                    </a:ext>
                  </a:extLst>
                </a:gridCol>
              </a:tblGrid>
              <a:tr h="470059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P3 Tiny</a:t>
                      </a:r>
                      <a:endParaRPr kumimoji="0" lang="cs-CZ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$1,599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$1,909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$2,209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$2,349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kern="1200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$200 Rebate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i="0" u="none" strike="noStrike" baseline="0">
                          <a:solidFill>
                            <a:srgbClr val="00B0F0"/>
                          </a:solidFill>
                          <a:latin typeface="+mn-lt"/>
                        </a:rPr>
                        <a:t>$200 </a:t>
                      </a:r>
                      <a:r>
                        <a:rPr lang="hr-HR" sz="1200" b="1" i="0" u="none" strike="noStrike" baseline="0" err="1">
                          <a:solidFill>
                            <a:srgbClr val="00B0F0"/>
                          </a:solidFill>
                          <a:latin typeface="+mn-lt"/>
                        </a:rPr>
                        <a:t>Rebate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kern="1200" baseline="0" noProof="0">
                          <a:solidFill>
                            <a:srgbClr val="00B0F0"/>
                          </a:solidFill>
                          <a:latin typeface="Arial"/>
                        </a:rPr>
                        <a:t>$200 Rebate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B0F0"/>
                          </a:solidFill>
                          <a:latin typeface="Arial"/>
                        </a:rPr>
                        <a:t>$100 Rebate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2256"/>
                  </a:ext>
                </a:extLst>
              </a:tr>
              <a:tr h="40828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30H00013US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 i="0" u="none" strike="noStrike" baseline="0">
                          <a:latin typeface="+mn-lt"/>
                        </a:rPr>
                        <a:t>30H0000XUS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30H00010US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 i="0" u="none" strike="noStrike" baseline="0">
                          <a:latin typeface="+mn-lt"/>
                        </a:rPr>
                        <a:t>30H00011US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7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i7-13700T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i7-13700T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i9-13900T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24C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i9-13900T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24C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0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2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4GB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4GB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8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13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11A73D54-415F-D20F-1AA1-7AE1070F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Tiny | World’s Smallest Professional Desktop Workstation</a:t>
            </a:r>
            <a:br>
              <a:rPr lang="en-US" sz="2800" i="1">
                <a:solidFill>
                  <a:srgbClr val="FF0000"/>
                </a:solidFill>
              </a:rPr>
            </a:br>
            <a:r>
              <a:rPr lang="en-US" sz="2800" i="1">
                <a:solidFill>
                  <a:srgbClr val="FF0000"/>
                </a:solidFill>
              </a:rPr>
              <a:t>Now available with Intel 13</a:t>
            </a:r>
            <a:r>
              <a:rPr lang="en-US" sz="2800" i="1" baseline="30000">
                <a:solidFill>
                  <a:srgbClr val="FF0000"/>
                </a:solidFill>
              </a:rPr>
              <a:t>th</a:t>
            </a:r>
            <a:r>
              <a:rPr lang="en-US" sz="2800" i="1">
                <a:solidFill>
                  <a:srgbClr val="FF0000"/>
                </a:solidFill>
              </a:rPr>
              <a:t> Gen Core Performance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CC8DB-C668-E891-19B4-3B9C3CDA6CA8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pic>
        <p:nvPicPr>
          <p:cNvPr id="3" name="Picture 2" descr="A black rectangular device with buttons and ports&#10;&#10;Description automatically generated">
            <a:extLst>
              <a:ext uri="{FF2B5EF4-FFF2-40B4-BE49-F238E27FC236}">
                <a16:creationId xmlns:a16="http://schemas.microsoft.com/office/drawing/2014/main" id="{DC253BA4-77CC-5966-E433-535DB657B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105" y="1810871"/>
            <a:ext cx="3349906" cy="2009944"/>
          </a:xfrm>
          <a:prstGeom prst="rect">
            <a:avLst/>
          </a:prstGeom>
        </p:spPr>
      </p:pic>
      <p:pic>
        <p:nvPicPr>
          <p:cNvPr id="8" name="Picture 7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5E1DA9F9-2687-FEA3-D85C-D55181DB50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47" y="3641736"/>
            <a:ext cx="4622894" cy="2773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A6DDD8-2740-4529-BC16-2C7403D1CB3F}"/>
              </a:ext>
            </a:extLst>
          </p:cNvPr>
          <p:cNvSpPr txBox="1"/>
          <p:nvPr/>
        </p:nvSpPr>
        <p:spPr>
          <a:xfrm>
            <a:off x="7403704" y="1924978"/>
            <a:ext cx="21168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Full power 65W CPUs now available with NVIDIA professional graphics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Ideal for engineering education &amp; entry CAD/CAM users</a:t>
            </a:r>
          </a:p>
        </p:txBody>
      </p:sp>
    </p:spTree>
    <p:extLst>
      <p:ext uri="{BB962C8B-B14F-4D97-AF65-F5344CB8AC3E}">
        <p14:creationId xmlns:p14="http://schemas.microsoft.com/office/powerpoint/2010/main" val="127974958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760413" y="1942010"/>
          <a:ext cx="7691437" cy="404411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0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129">
                  <a:extLst>
                    <a:ext uri="{9D8B030D-6E8A-4147-A177-3AD203B41FA5}">
                      <a16:colId xmlns:a16="http://schemas.microsoft.com/office/drawing/2014/main" val="322697876"/>
                    </a:ext>
                  </a:extLst>
                </a:gridCol>
                <a:gridCol w="1444129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1444129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444129">
                  <a:extLst>
                    <a:ext uri="{9D8B030D-6E8A-4147-A177-3AD203B41FA5}">
                      <a16:colId xmlns:a16="http://schemas.microsoft.com/office/drawing/2014/main" val="292405198"/>
                    </a:ext>
                  </a:extLst>
                </a:gridCol>
                <a:gridCol w="1444129">
                  <a:extLst>
                    <a:ext uri="{9D8B030D-6E8A-4147-A177-3AD203B41FA5}">
                      <a16:colId xmlns:a16="http://schemas.microsoft.com/office/drawing/2014/main" val="1562920701"/>
                    </a:ext>
                  </a:extLst>
                </a:gridCol>
              </a:tblGrid>
              <a:tr h="473969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 Ultra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$1,779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$1,869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$2,369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$2,599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$2,879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$250 Rebate</a:t>
                      </a:r>
                      <a:endParaRPr lang="en-US"/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 u="none" strike="noStrike" kern="1200" noProof="0">
                          <a:solidFill>
                            <a:srgbClr val="00B0F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$300 Rebate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$250 Rebate</a:t>
                      </a:r>
                      <a:endParaRPr kumimoji="0" lang="en-US"/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$250 Rebate</a:t>
                      </a:r>
                      <a:endParaRPr lang="en-US"/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8957"/>
                  </a:ext>
                </a:extLst>
              </a:tr>
              <a:tr h="3806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30HA0021US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30HA001GUS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30HA0024US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30HA001YUS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30HA001NUS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0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i5-13600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14C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24C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24C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5600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0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8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001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595D1206-6C0C-4901-B2FE-E78F666B7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645">
            <a:off x="9166703" y="4919501"/>
            <a:ext cx="2847372" cy="13083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7A7A59-29D8-8AC4-89A5-76A26901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Ultra | Advanced Small Form Factor Workstation</a:t>
            </a:r>
            <a:br>
              <a:rPr lang="en-US" sz="2800" i="1">
                <a:solidFill>
                  <a:srgbClr val="FF0000"/>
                </a:solidFill>
              </a:rPr>
            </a:br>
            <a:r>
              <a:rPr lang="en-US" sz="3200" i="1">
                <a:solidFill>
                  <a:srgbClr val="FF0000"/>
                </a:solidFill>
              </a:rPr>
              <a:t>Now available with Intel 13</a:t>
            </a:r>
            <a:r>
              <a:rPr lang="en-US" sz="3200" i="1" baseline="30000">
                <a:solidFill>
                  <a:srgbClr val="FF0000"/>
                </a:solidFill>
              </a:rPr>
              <a:t>th</a:t>
            </a:r>
            <a:r>
              <a:rPr lang="en-US" sz="3200" i="1">
                <a:solidFill>
                  <a:srgbClr val="FF0000"/>
                </a:solidFill>
              </a:rPr>
              <a:t> Gen Core Performance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A4C45-401D-3ED5-26AE-428B075F74D0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pic>
        <p:nvPicPr>
          <p:cNvPr id="8" name="Picture 7" descr="A black box with headphones on&#10;&#10;Description automatically generated">
            <a:extLst>
              <a:ext uri="{FF2B5EF4-FFF2-40B4-BE49-F238E27FC236}">
                <a16:creationId xmlns:a16="http://schemas.microsoft.com/office/drawing/2014/main" id="{0F97AB0B-8609-C6F3-7F7E-1EC2D9213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390" y="3183360"/>
            <a:ext cx="1500315" cy="1757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1DA7D-B16C-BB6F-3044-CCC8A11952F5}"/>
              </a:ext>
            </a:extLst>
          </p:cNvPr>
          <p:cNvSpPr txBox="1"/>
          <p:nvPr/>
        </p:nvSpPr>
        <p:spPr>
          <a:xfrm>
            <a:off x="8665794" y="1942010"/>
            <a:ext cx="21168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Memory speeds up to 4000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Best-in-class ultrasmall performance up to NVIDIA RTX A5000M GPU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Ideal for intermediate engineering &amp; creative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67113689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760412" y="1924978"/>
          <a:ext cx="7105084" cy="4237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13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277">
                  <a:extLst>
                    <a:ext uri="{9D8B030D-6E8A-4147-A177-3AD203B41FA5}">
                      <a16:colId xmlns:a16="http://schemas.microsoft.com/office/drawing/2014/main" val="3307261958"/>
                    </a:ext>
                  </a:extLst>
                </a:gridCol>
                <a:gridCol w="1318277">
                  <a:extLst>
                    <a:ext uri="{9D8B030D-6E8A-4147-A177-3AD203B41FA5}">
                      <a16:colId xmlns:a16="http://schemas.microsoft.com/office/drawing/2014/main" val="42562195"/>
                    </a:ext>
                  </a:extLst>
                </a:gridCol>
                <a:gridCol w="1318277">
                  <a:extLst>
                    <a:ext uri="{9D8B030D-6E8A-4147-A177-3AD203B41FA5}">
                      <a16:colId xmlns:a16="http://schemas.microsoft.com/office/drawing/2014/main" val="1130671464"/>
                    </a:ext>
                  </a:extLst>
                </a:gridCol>
                <a:gridCol w="1318277">
                  <a:extLst>
                    <a:ext uri="{9D8B030D-6E8A-4147-A177-3AD203B41FA5}">
                      <a16:colId xmlns:a16="http://schemas.microsoft.com/office/drawing/2014/main" val="583482296"/>
                    </a:ext>
                  </a:extLst>
                </a:gridCol>
                <a:gridCol w="1318277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</a:tblGrid>
              <a:tr h="372457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 Tower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$1,359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$2,609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$4,049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$4,329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B0F0"/>
                          </a:solidFill>
                          <a:latin typeface="Arial"/>
                        </a:rPr>
                        <a:t>$250 Rebate</a:t>
                      </a:r>
                      <a:endParaRPr kumimoji="0"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noProof="0">
                          <a:solidFill>
                            <a:srgbClr val="00B0F0"/>
                          </a:solidFill>
                          <a:latin typeface="Arial"/>
                          <a:ea typeface="+mn-ea"/>
                          <a:cs typeface="+mn-cs"/>
                        </a:rPr>
                        <a:t>$300 Rebate</a:t>
                      </a: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B0F0"/>
                          </a:solidFill>
                          <a:latin typeface="Arial"/>
                        </a:rPr>
                        <a:t>$300 Rebate</a:t>
                      </a:r>
                      <a:endParaRPr kumimoji="0"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>
                          <a:solidFill>
                            <a:srgbClr val="00B0F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$500 Rebate</a:t>
                      </a: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>
                        <a:solidFill>
                          <a:srgbClr val="0070C0"/>
                        </a:solidFill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37663"/>
                  </a:ext>
                </a:extLst>
              </a:tr>
              <a:tr h="3781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30GS0034US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30GS0031US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30GS0037US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30GS0036US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30GS002YUS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55768"/>
                  </a:ext>
                </a:extLst>
              </a:tr>
              <a:tr h="4245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i5-13500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14C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i7-13700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i9-13900 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24C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3995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Gen4 Performance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1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Integrated Graphics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Intel Integrated Graphics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A4500 20GB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RTX A4500 20GB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60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C48E553-EF58-38B5-88BF-8B912C16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TWR | Entry Professional Desktop Workstation</a:t>
            </a:r>
            <a:r>
              <a:rPr lang="en-US" sz="3200" i="1">
                <a:solidFill>
                  <a:srgbClr val="FF0000"/>
                </a:solidFill>
              </a:rPr>
              <a:t> </a:t>
            </a:r>
            <a:br>
              <a:rPr lang="en-US" sz="3200" i="1">
                <a:solidFill>
                  <a:srgbClr val="FF0000"/>
                </a:solidFill>
              </a:rPr>
            </a:br>
            <a:r>
              <a:rPr lang="en-US" sz="3200" i="1">
                <a:solidFill>
                  <a:srgbClr val="FF0000"/>
                </a:solidFill>
              </a:rPr>
              <a:t>Now available with Intel 13</a:t>
            </a:r>
            <a:r>
              <a:rPr lang="en-US" sz="3200" i="1" baseline="30000">
                <a:solidFill>
                  <a:srgbClr val="FF0000"/>
                </a:solidFill>
              </a:rPr>
              <a:t>th</a:t>
            </a:r>
            <a:r>
              <a:rPr lang="en-US" sz="3200" i="1">
                <a:solidFill>
                  <a:srgbClr val="FF0000"/>
                </a:solidFill>
              </a:rPr>
              <a:t> Gen Core Performance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EB1DE98E-F80E-A302-7D81-342267FD5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8915" y="3429000"/>
            <a:ext cx="2037760" cy="2878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59590F-66D1-3FCD-D881-71642B669A27}"/>
              </a:ext>
            </a:extLst>
          </p:cNvPr>
          <p:cNvSpPr txBox="1"/>
          <p:nvPr/>
        </p:nvSpPr>
        <p:spPr>
          <a:xfrm>
            <a:off x="8218582" y="1924978"/>
            <a:ext cx="21168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All-new larger 27L chassis for increased scalability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Ideal config flexibility up to NVIDIA RTX A5000 GPU for more advanced engineering &amp; creative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70730512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/>
        </p:nvGraphicFramePr>
        <p:xfrm>
          <a:off x="760412" y="1567189"/>
          <a:ext cx="7873317" cy="469182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803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6655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2356655">
                  <a:extLst>
                    <a:ext uri="{9D8B030D-6E8A-4147-A177-3AD203B41FA5}">
                      <a16:colId xmlns:a16="http://schemas.microsoft.com/office/drawing/2014/main" val="1751007045"/>
                    </a:ext>
                  </a:extLst>
                </a:gridCol>
                <a:gridCol w="2356655">
                  <a:extLst>
                    <a:ext uri="{9D8B030D-6E8A-4147-A177-3AD203B41FA5}">
                      <a16:colId xmlns:a16="http://schemas.microsoft.com/office/drawing/2014/main" val="3112684891"/>
                    </a:ext>
                  </a:extLst>
                </a:gridCol>
              </a:tblGrid>
              <a:tr h="524226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P360 Tiny</a:t>
                      </a:r>
                      <a:endParaRPr kumimoji="0" lang="cs-CZ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$1,549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$2,099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$2,319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baseline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$100 Rebate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="1" i="0" u="none" strike="noStrike" baseline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i="1" u="none" strike="noStrike" baseline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2256"/>
                  </a:ext>
                </a:extLst>
              </a:tr>
              <a:tr h="45433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30FA001EUS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baseline="0">
                          <a:latin typeface="+mn-lt"/>
                        </a:rPr>
                        <a:t>30FA001BUS</a:t>
                      </a:r>
                      <a:endParaRPr lang="hr-HR" sz="1200" b="1" i="0" u="none" strike="noStrike" baseline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i="0" u="none" strike="noStrike" baseline="0">
                          <a:latin typeface="+mn-lt"/>
                        </a:rPr>
                        <a:t>30FA005SUS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2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i7-12700T</a:t>
                      </a:r>
                    </a:p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12C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0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4GB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dows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11 Pro</a:t>
                      </a:r>
                      <a:endParaRPr kumimoji="0" lang="cs-CZ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License Preloaded with Win 10 Pro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06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3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91E4AB6F-CC34-42D6-9362-DC51C5B98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073" y="1781391"/>
            <a:ext cx="3935779" cy="2519546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A5A2491-7452-41B0-8CF7-CA46056E7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537" y="4187896"/>
            <a:ext cx="3083161" cy="18498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1A73D54-415F-D20F-1AA1-7AE1070F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P360 Tiny | World’s Smallest Professional Desktop Workstation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CC8DB-C668-E891-19B4-3B9C3CDA6CA8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9ACCBB-AF65-C0E4-8E48-8D07682EFECA}"/>
              </a:ext>
            </a:extLst>
          </p:cNvPr>
          <p:cNvSpPr txBox="1"/>
          <p:nvPr/>
        </p:nvSpPr>
        <p:spPr>
          <a:xfrm>
            <a:off x="8809934" y="1447039"/>
            <a:ext cx="2793397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While supplies last!</a:t>
            </a:r>
            <a:endParaRPr lang="en-US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9406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760413" y="1595196"/>
          <a:ext cx="8229869" cy="442814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3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224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1545224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545224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  <a:gridCol w="1545224">
                  <a:extLst>
                    <a:ext uri="{9D8B030D-6E8A-4147-A177-3AD203B41FA5}">
                      <a16:colId xmlns:a16="http://schemas.microsoft.com/office/drawing/2014/main" val="1562920701"/>
                    </a:ext>
                  </a:extLst>
                </a:gridCol>
              </a:tblGrid>
              <a:tr h="436581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Ultra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$1,739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$2,649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$2,339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$2,939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0" lang="en-US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i="0" u="none" strike="noStrike" noProof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i="0" u="none" strike="noStrike" noProof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8957"/>
                  </a:ext>
                </a:extLst>
              </a:tr>
              <a:tr h="44330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30G1000LUS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30G1001AUS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30G1000KUS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30G10014US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30G1001DUS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3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i5-12600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4523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5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5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  <a:endParaRPr kumimoji="0" lang="cs-CZ" sz="12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  <a:endParaRPr kumimoji="0" lang="cs-CZ" sz="12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86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595D1206-6C0C-4901-B2FE-E78F666B7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645">
            <a:off x="9215062" y="4803324"/>
            <a:ext cx="2847372" cy="13083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7A7A59-29D8-8AC4-89A5-76A26901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P360 Ultra | Advanced Small Form Factor Workstation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A4C45-401D-3ED5-26AE-428B075F74D0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181D81F6-316B-3D60-4BC1-37E9E36B8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169" y="1417614"/>
            <a:ext cx="5201151" cy="3249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FD931-AC98-CC50-1545-1A55BCF8D47B}"/>
              </a:ext>
            </a:extLst>
          </p:cNvPr>
          <p:cNvSpPr txBox="1"/>
          <p:nvPr/>
        </p:nvSpPr>
        <p:spPr>
          <a:xfrm>
            <a:off x="8809934" y="1447039"/>
            <a:ext cx="2793397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While supplies last!</a:t>
            </a:r>
            <a:endParaRPr lang="en-US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204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F750-CFCD-4189-974A-0324CEEF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Solutions – Windows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44D5-5C46-45C1-B94C-DA3AFF66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615EC0-DB2F-457E-8F40-17CFC88F98B8}"/>
              </a:ext>
            </a:extLst>
          </p:cNvPr>
          <p:cNvGraphicFramePr>
            <a:graphicFrameLocks noGrp="1"/>
          </p:cNvGraphicFramePr>
          <p:nvPr/>
        </p:nvGraphicFramePr>
        <p:xfrm>
          <a:off x="1513622" y="1291419"/>
          <a:ext cx="1509364" cy="2441097"/>
        </p:xfrm>
        <a:graphic>
          <a:graphicData uri="http://schemas.openxmlformats.org/drawingml/2006/table">
            <a:tbl>
              <a:tblPr firstRow="1"/>
              <a:tblGrid>
                <a:gridCol w="231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137">
                  <a:extLst>
                    <a:ext uri="{9D8B030D-6E8A-4147-A177-3AD203B41FA5}">
                      <a16:colId xmlns:a16="http://schemas.microsoft.com/office/drawing/2014/main" val="469821789"/>
                    </a:ext>
                  </a:extLst>
                </a:gridCol>
              </a:tblGrid>
              <a:tr h="21948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100e Windows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81M80084US (GMLR)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0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7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9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Intel 9560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20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 STF entry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5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C31416-DB09-456C-96A3-4F65C68BB63E}"/>
              </a:ext>
            </a:extLst>
          </p:cNvPr>
          <p:cNvGraphicFramePr>
            <a:graphicFrameLocks noGrp="1"/>
          </p:cNvGraphicFramePr>
          <p:nvPr/>
        </p:nvGraphicFramePr>
        <p:xfrm>
          <a:off x="8300310" y="1291419"/>
          <a:ext cx="1440075" cy="2449773"/>
        </p:xfrm>
        <a:graphic>
          <a:graphicData uri="http://schemas.openxmlformats.org/drawingml/2006/table">
            <a:tbl>
              <a:tblPr firstRow="1"/>
              <a:tblGrid>
                <a:gridCol w="245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056">
                  <a:extLst>
                    <a:ext uri="{9D8B030D-6E8A-4147-A177-3AD203B41FA5}">
                      <a16:colId xmlns:a16="http://schemas.microsoft.com/office/drawing/2014/main" val="3997238798"/>
                    </a:ext>
                  </a:extLst>
                </a:gridCol>
              </a:tblGrid>
              <a:tr h="21712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14w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$436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82N80023US (PLK)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</a:t>
                      </a:r>
                      <a:r>
                        <a:rPr lang="en-US" sz="6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non-intel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1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STF entry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45326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ark, computer&#10;&#10;Description automatically generated">
            <a:extLst>
              <a:ext uri="{FF2B5EF4-FFF2-40B4-BE49-F238E27FC236}">
                <a16:creationId xmlns:a16="http://schemas.microsoft.com/office/drawing/2014/main" id="{B5D1499F-F744-4A3A-AA6D-F4004096F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794" y="2755919"/>
            <a:ext cx="5379160" cy="3227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760411" y="1569348"/>
          <a:ext cx="7126876" cy="44140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4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74">
                  <a:extLst>
                    <a:ext uri="{9D8B030D-6E8A-4147-A177-3AD203B41FA5}">
                      <a16:colId xmlns:a16="http://schemas.microsoft.com/office/drawing/2014/main" val="42562195"/>
                    </a:ext>
                  </a:extLst>
                </a:gridCol>
                <a:gridCol w="1115374">
                  <a:extLst>
                    <a:ext uri="{9D8B030D-6E8A-4147-A177-3AD203B41FA5}">
                      <a16:colId xmlns:a16="http://schemas.microsoft.com/office/drawing/2014/main" val="2520109989"/>
                    </a:ext>
                  </a:extLst>
                </a:gridCol>
                <a:gridCol w="1115374">
                  <a:extLst>
                    <a:ext uri="{9D8B030D-6E8A-4147-A177-3AD203B41FA5}">
                      <a16:colId xmlns:a16="http://schemas.microsoft.com/office/drawing/2014/main" val="583482296"/>
                    </a:ext>
                  </a:extLst>
                </a:gridCol>
                <a:gridCol w="1115374">
                  <a:extLst>
                    <a:ext uri="{9D8B030D-6E8A-4147-A177-3AD203B41FA5}">
                      <a16:colId xmlns:a16="http://schemas.microsoft.com/office/drawing/2014/main" val="1219579287"/>
                    </a:ext>
                  </a:extLst>
                </a:gridCol>
                <a:gridCol w="1115374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115374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</a:tblGrid>
              <a:tr h="405420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Tower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$1,959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$2,719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$3,029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$3,299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37663"/>
                  </a:ext>
                </a:extLst>
              </a:tr>
              <a:tr h="41166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30FM002TUS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30FM002HUS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30FM002VUS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30FM002RUS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30FM0015US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30FM0019US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750W Energy Star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55768"/>
                  </a:ext>
                </a:extLst>
              </a:tr>
              <a:tr h="462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i5-12500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3987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5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A4000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A4000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  <a:endParaRPr kumimoji="0" lang="cs-CZ" sz="11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  <a:endParaRPr kumimoji="0" lang="cs-CZ" sz="11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  <a:endParaRPr kumimoji="0" lang="cs-CZ" sz="11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  <a:endParaRPr kumimoji="0" lang="cs-CZ" sz="11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33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C48E553-EF58-38B5-88BF-8B912C16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P360 TWR | Entry Professional Desktop Workstation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5993-0498-8671-B219-5164151B273F}"/>
              </a:ext>
            </a:extLst>
          </p:cNvPr>
          <p:cNvSpPr txBox="1"/>
          <p:nvPr/>
        </p:nvSpPr>
        <p:spPr>
          <a:xfrm>
            <a:off x="8124205" y="1567054"/>
            <a:ext cx="2793397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While supplies last!</a:t>
            </a:r>
            <a:endParaRPr lang="en-US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6796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FA9E63-6C45-4613-8A9C-1999C73B357E}"/>
              </a:ext>
            </a:extLst>
          </p:cNvPr>
          <p:cNvGraphicFramePr>
            <a:graphicFrameLocks noGrp="1"/>
          </p:cNvGraphicFramePr>
          <p:nvPr/>
        </p:nvGraphicFramePr>
        <p:xfrm>
          <a:off x="760412" y="1837514"/>
          <a:ext cx="8599289" cy="411671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34957">
                  <a:extLst>
                    <a:ext uri="{9D8B030D-6E8A-4147-A177-3AD203B41FA5}">
                      <a16:colId xmlns:a16="http://schemas.microsoft.com/office/drawing/2014/main" val="4053704236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2067785641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2038868773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1655021105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1641932993"/>
                    </a:ext>
                  </a:extLst>
                </a:gridCol>
                <a:gridCol w="1672300">
                  <a:extLst>
                    <a:ext uri="{9D8B030D-6E8A-4147-A177-3AD203B41FA5}">
                      <a16:colId xmlns:a16="http://schemas.microsoft.com/office/drawing/2014/main" val="2515491512"/>
                    </a:ext>
                  </a:extLst>
                </a:gridCol>
              </a:tblGrid>
              <a:tr h="457880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P358 AMD TWR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$1,429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$1,629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$1,399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$1,439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$2,419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40317"/>
                  </a:ext>
                </a:extLst>
              </a:tr>
              <a:tr h="60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none" strike="noStrike" baseline="0">
                          <a:solidFill>
                            <a:srgbClr val="FF0000"/>
                          </a:solidFill>
                          <a:latin typeface="+mn-lt"/>
                        </a:rPr>
                        <a:t>End of production, while </a:t>
                      </a:r>
                      <a:r>
                        <a:rPr lang="en-US" sz="1100" b="1" i="1" u="none" strike="noStrike" baseline="0" err="1">
                          <a:solidFill>
                            <a:srgbClr val="FF0000"/>
                          </a:solidFill>
                          <a:latin typeface="+mn-lt"/>
                        </a:rPr>
                        <a:t>disti</a:t>
                      </a:r>
                      <a:r>
                        <a:rPr lang="en-US" sz="1100" b="1" i="1" u="none" strike="noStrike" baseline="0">
                          <a:solidFill>
                            <a:srgbClr val="FF0000"/>
                          </a:solidFill>
                          <a:latin typeface="+mn-lt"/>
                        </a:rPr>
                        <a:t> supply lasts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Rebate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Rebate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176127"/>
                  </a:ext>
                </a:extLst>
              </a:tr>
              <a:tr h="34955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30GL005FUS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30GL0028US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30GL003CUS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30GL0020US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30GL002CUS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59102"/>
                  </a:ext>
                </a:extLst>
              </a:tr>
              <a:tr h="5903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</a:t>
                      </a:r>
                      <a:r>
                        <a:rPr lang="de-DE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Ryzen</a:t>
                      </a: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3 Pro 4350 (3.8 GHz, 4C 8T)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</a:t>
                      </a:r>
                      <a:r>
                        <a:rPr lang="de-DE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Ryzen</a:t>
                      </a: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5 Pro 5645 (3.7 GHz, 6C 12T)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</a:t>
                      </a:r>
                      <a:r>
                        <a:rPr lang="de-DE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Ryzen</a:t>
                      </a: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5 Pro 5645 (3.7 GHz, 6C 12T)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</a:t>
                      </a:r>
                      <a:r>
                        <a:rPr lang="de-DE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Ryzen</a:t>
                      </a: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7 Pro 5845 (3.4 GHz, 8C 16T)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</a:t>
                      </a:r>
                      <a:r>
                        <a:rPr lang="de-DE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Ryzen</a:t>
                      </a: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9 Pro 5945 (3.0 GHz, 12C 24T)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77554"/>
                  </a:ext>
                </a:extLst>
              </a:tr>
              <a:tr h="381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83025"/>
                  </a:ext>
                </a:extLst>
              </a:tr>
              <a:tr h="3204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256GB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4990"/>
                  </a:ext>
                </a:extLst>
              </a:tr>
              <a:tr h="4520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2358"/>
                  </a:ext>
                </a:extLst>
              </a:tr>
              <a:tr h="60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License Preloaded with Win 10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86962"/>
                  </a:ext>
                </a:extLst>
              </a:tr>
              <a:tr h="35626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7035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E79E01A-998A-0FB4-8B9E-E934C214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P358 | AMD Ryzen Pro Entry TWR Workstation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D8F32-50FB-AFC8-6729-8BC0CCA7F4F1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pic>
        <p:nvPicPr>
          <p:cNvPr id="6" name="Picture 5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785701F7-C0AF-1E36-8181-9279BA8B25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2801" y="2072161"/>
            <a:ext cx="2073082" cy="32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5A9F8-2E35-6CD1-57CB-B6352F752C61}"/>
              </a:ext>
            </a:extLst>
          </p:cNvPr>
          <p:cNvSpPr txBox="1"/>
          <p:nvPr/>
        </p:nvSpPr>
        <p:spPr>
          <a:xfrm>
            <a:off x="9469948" y="1412749"/>
            <a:ext cx="2793397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While supplies last!</a:t>
            </a:r>
            <a:endParaRPr lang="en-US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131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AC0808-7E1C-87B9-4EDE-34E0660C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Lenovo </a:t>
            </a:r>
            <a:r>
              <a:rPr lang="en-US" err="1">
                <a:latin typeface="Arial"/>
                <a:cs typeface="Arial"/>
              </a:rPr>
              <a:t>Topseller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ThinkStation</a:t>
            </a:r>
            <a:r>
              <a:rPr lang="en-US">
                <a:latin typeface="Arial"/>
                <a:cs typeface="Arial"/>
              </a:rPr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Limited </a:t>
            </a:r>
            <a:r>
              <a:rPr lang="en-US" sz="2800" i="1" err="1">
                <a:solidFill>
                  <a:srgbClr val="FF0000"/>
                </a:solidFill>
                <a:latin typeface="Arial"/>
                <a:cs typeface="Arial"/>
              </a:rPr>
              <a:t>disty</a:t>
            </a: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 supply! Last chance to buy while supplies last!</a:t>
            </a:r>
            <a:endParaRPr lang="en-US" sz="2800" b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FAB7C-08D8-8034-580A-BAB788B373E1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52FF8D-03BA-7B77-C249-4DCE22EB048D}"/>
              </a:ext>
            </a:extLst>
          </p:cNvPr>
          <p:cNvGraphicFramePr>
            <a:graphicFrameLocks noGrp="1"/>
          </p:cNvGraphicFramePr>
          <p:nvPr/>
        </p:nvGraphicFramePr>
        <p:xfrm>
          <a:off x="1877680" y="1393468"/>
          <a:ext cx="6422695" cy="224857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35596">
                  <a:extLst>
                    <a:ext uri="{9D8B030D-6E8A-4147-A177-3AD203B41FA5}">
                      <a16:colId xmlns:a16="http://schemas.microsoft.com/office/drawing/2014/main" val="4053704236"/>
                    </a:ext>
                  </a:extLst>
                </a:gridCol>
                <a:gridCol w="2269935">
                  <a:extLst>
                    <a:ext uri="{9D8B030D-6E8A-4147-A177-3AD203B41FA5}">
                      <a16:colId xmlns:a16="http://schemas.microsoft.com/office/drawing/2014/main" val="1641932993"/>
                    </a:ext>
                  </a:extLst>
                </a:gridCol>
                <a:gridCol w="1908582">
                  <a:extLst>
                    <a:ext uri="{9D8B030D-6E8A-4147-A177-3AD203B41FA5}">
                      <a16:colId xmlns:a16="http://schemas.microsoft.com/office/drawing/2014/main" val="388353745"/>
                    </a:ext>
                  </a:extLst>
                </a:gridCol>
                <a:gridCol w="1908582">
                  <a:extLst>
                    <a:ext uri="{9D8B030D-6E8A-4147-A177-3AD203B41FA5}">
                      <a16:colId xmlns:a16="http://schemas.microsoft.com/office/drawing/2014/main" val="1214259051"/>
                    </a:ext>
                  </a:extLst>
                </a:gridCol>
              </a:tblGrid>
              <a:tr h="282539">
                <a:tc rowSpan="9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a typeface="Helvetica Neue"/>
                          <a:cs typeface="Helvetica Neue"/>
                        </a:rPr>
                        <a:t> 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P348 Intel TWR</a:t>
                      </a:r>
                      <a:endParaRPr lang="en-US" sz="2000">
                        <a:solidFill>
                          <a:srgbClr val="00B050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$1,169</a:t>
                      </a:r>
                      <a:endParaRPr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$1,389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40317"/>
                  </a:ext>
                </a:extLst>
              </a:tr>
              <a:tr h="176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47130"/>
                  </a:ext>
                </a:extLst>
              </a:tr>
              <a:tr h="19379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30EQ024AUS</a:t>
                      </a:r>
                      <a:endParaRPr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30EQ024EUS</a:t>
                      </a:r>
                      <a:endParaRPr kumimoji="0" lang="en-US"/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30EQ024CUS</a:t>
                      </a:r>
                      <a:endParaRPr kumimoji="0" lang="en-US"/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59102"/>
                  </a:ext>
                </a:extLst>
              </a:tr>
              <a:tr h="1937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i5-11500 6C 500W</a:t>
                      </a:r>
                      <a:endParaRPr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i7-11700 8C </a:t>
                      </a:r>
                      <a:r>
                        <a:rPr lang="en-US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8C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500W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i7-11700 8C 500W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77554"/>
                  </a:ext>
                </a:extLst>
              </a:tr>
              <a:tr h="193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non-ECC </a:t>
                      </a:r>
                      <a:endParaRPr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83025"/>
                  </a:ext>
                </a:extLst>
              </a:tr>
              <a:tr h="1937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256GB PCIe SSD</a:t>
                      </a:r>
                      <a:endParaRPr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4990"/>
                  </a:ext>
                </a:extLst>
              </a:tr>
              <a:tr h="3875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  <a:endParaRPr lang="en-US"/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HD Graphics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Open to add discrete GPU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2358"/>
                  </a:ext>
                </a:extLst>
              </a:tr>
              <a:tr h="193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86962"/>
                  </a:ext>
                </a:extLst>
              </a:tr>
              <a:tr h="43330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Premier Support</a:t>
                      </a:r>
                      <a:endParaRPr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70351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6072AD6-2DDE-5DEC-F8E9-E4BF38DA3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" y="1298678"/>
            <a:ext cx="2167871" cy="21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3942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51A0DDFD-4B12-3097-63EA-1B1F112811A2}"/>
              </a:ext>
            </a:extLst>
          </p:cNvPr>
          <p:cNvSpPr/>
          <p:nvPr/>
        </p:nvSpPr>
        <p:spPr>
          <a:xfrm>
            <a:off x="6151568" y="1156866"/>
            <a:ext cx="1539659" cy="562078"/>
          </a:xfrm>
          <a:prstGeom prst="irregularSeal1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</a:rPr>
              <a:t>New!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D41B1B-D243-4D36-B45A-021AF0177BAF}"/>
              </a:ext>
            </a:extLst>
          </p:cNvPr>
          <p:cNvSpPr/>
          <p:nvPr/>
        </p:nvSpPr>
        <p:spPr>
          <a:xfrm>
            <a:off x="760412" y="1378911"/>
            <a:ext cx="5634657" cy="17851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P620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Uniquely </a:t>
            </a:r>
            <a:r>
              <a:rPr kumimoji="0" lang="en-US" sz="105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best-of-breed pro performance for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Artists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Developers</a:t>
            </a:r>
          </a:p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PCIe Gen 4-optimized NVIDIA graphics and fastest-available PCIe Gen 4 storage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532296-D031-413A-8481-7836F76F4DB5}"/>
              </a:ext>
            </a:extLst>
          </p:cNvPr>
          <p:cNvGraphicFramePr>
            <a:graphicFrameLocks noGrp="1"/>
          </p:cNvGraphicFramePr>
          <p:nvPr/>
        </p:nvGraphicFramePr>
        <p:xfrm>
          <a:off x="1697794" y="3381153"/>
          <a:ext cx="4645556" cy="2939517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404428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1060282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1060282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1060282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  <a:gridCol w="1060282">
                  <a:extLst>
                    <a:ext uri="{9D8B030D-6E8A-4147-A177-3AD203B41FA5}">
                      <a16:colId xmlns:a16="http://schemas.microsoft.com/office/drawing/2014/main" val="1084708739"/>
                    </a:ext>
                  </a:extLst>
                </a:gridCol>
              </a:tblGrid>
              <a:tr h="259162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P620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$3,349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$3,729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$4,969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270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23103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strike="noStrike">
                          <a:effectLst/>
                          <a:latin typeface="+mn-lt"/>
                          <a:cs typeface="Arial"/>
                        </a:rPr>
                        <a:t>30E000M9US</a:t>
                      </a:r>
                      <a:endParaRPr lang="hr-HR" sz="1000" b="1" i="0" u="none" strike="noStrike" baseline="0"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30E000MEUS</a:t>
                      </a:r>
                      <a:endParaRPr kumimoji="0" lang="hr-HR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30E000MKUS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30E000MRUS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56284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AMD Ryzen3 </a:t>
                      </a:r>
                      <a:r>
                        <a:rPr lang="en-US" sz="900" b="0" u="none" strike="noStrike" err="1">
                          <a:effectLst/>
                        </a:rPr>
                        <a:t>Threadripper</a:t>
                      </a:r>
                      <a:r>
                        <a:rPr lang="en-US" sz="900" b="0" u="none" strike="noStrike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12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AMD Ryzen3 </a:t>
                      </a:r>
                      <a:r>
                        <a:rPr lang="en-US" sz="900" b="0" u="none" strike="noStrike" err="1">
                          <a:effectLst/>
                        </a:rPr>
                        <a:t>Threadripper</a:t>
                      </a:r>
                      <a:r>
                        <a:rPr lang="en-US" sz="900" b="0" u="none" strike="noStrike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12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AMD Ryzen3 </a:t>
                      </a:r>
                      <a:r>
                        <a:rPr lang="en-US" sz="900" b="0" u="none" strike="noStrike" err="1">
                          <a:effectLst/>
                        </a:rPr>
                        <a:t>Threadripper</a:t>
                      </a:r>
                      <a:r>
                        <a:rPr lang="en-US" sz="900" b="0" u="none" strike="noStrike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12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AMD Ryzen3 </a:t>
                      </a:r>
                      <a:r>
                        <a:rPr lang="en-US" sz="900" b="0" u="none" strike="noStrike" err="1">
                          <a:effectLst/>
                        </a:rPr>
                        <a:t>Threadripper</a:t>
                      </a:r>
                      <a:r>
                        <a:rPr lang="en-US" sz="900" b="0" u="none" strike="noStrike">
                          <a:effectLst/>
                        </a:rPr>
                        <a:t> PRO 5955WX </a:t>
                      </a:r>
                    </a:p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16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212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2122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3315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Gen4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Gen4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Gen4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Gen4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331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T400 4GB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A2000 12 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54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23596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1026" name="Picture 2" descr="AMD Ryzen™ Threadripper™ Processors For Creators">
            <a:extLst>
              <a:ext uri="{FF2B5EF4-FFF2-40B4-BE49-F238E27FC236}">
                <a16:creationId xmlns:a16="http://schemas.microsoft.com/office/drawing/2014/main" id="{3DBD3C41-D3E4-46E6-B970-CA2FD99D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526" y="1499301"/>
            <a:ext cx="1844091" cy="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29E53-EE43-6659-A142-6FF33DF6CDBD}"/>
              </a:ext>
            </a:extLst>
          </p:cNvPr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29D70F5-A59F-C835-112E-67382478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>
                <a:solidFill>
                  <a:srgbClr val="FF0000"/>
                </a:solidFill>
              </a:rPr>
              <a:t>P620 &amp; P5 | </a:t>
            </a:r>
            <a:r>
              <a:rPr lang="en-US" sz="2800" i="1">
                <a:solidFill>
                  <a:srgbClr val="FF0000"/>
                </a:solidFill>
              </a:rPr>
              <a:t>High Performance Tower Workstations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6AB814-4E45-6E46-EB15-F5413D0BF3CA}"/>
              </a:ext>
            </a:extLst>
          </p:cNvPr>
          <p:cNvSpPr/>
          <p:nvPr/>
        </p:nvSpPr>
        <p:spPr>
          <a:xfrm>
            <a:off x="6897958" y="1378911"/>
            <a:ext cx="4234475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P5</a:t>
            </a:r>
          </a:p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Uniquely </a:t>
            </a:r>
            <a:r>
              <a:rPr kumimoji="0" lang="en-US" sz="105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best-of-breed EXPERT performance for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Artists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Developers</a:t>
            </a:r>
          </a:p>
          <a:p>
            <a:pPr marL="609493" marR="0" lvl="1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All-new Intel Sapphire Rapids architecture with hyper-fast memory and future-proofed PCIe Gen5 readiness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4DC552-8677-EFF1-062B-833D184904C4}"/>
              </a:ext>
            </a:extLst>
          </p:cNvPr>
          <p:cNvGraphicFramePr>
            <a:graphicFrameLocks noGrp="1"/>
          </p:cNvGraphicFramePr>
          <p:nvPr/>
        </p:nvGraphicFramePr>
        <p:xfrm>
          <a:off x="8168253" y="3381154"/>
          <a:ext cx="3570781" cy="2913729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293149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1092544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1092544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1092544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</a:tblGrid>
              <a:tr h="284782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$3,329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$4,049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$8,209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182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25386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strike="noStrike">
                          <a:effectLst/>
                          <a:latin typeface="+mn-lt"/>
                          <a:cs typeface="Arial"/>
                        </a:rPr>
                        <a:t>30GA0014US </a:t>
                      </a:r>
                      <a:endParaRPr lang="hr-HR" sz="1000" b="1" i="0" u="none" strike="noStrike" baseline="0"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strike="noStrike">
                          <a:effectLst/>
                          <a:latin typeface="+mn-lt"/>
                          <a:cs typeface="Arial"/>
                        </a:rPr>
                        <a:t>30GA000UUS</a:t>
                      </a:r>
                      <a:endParaRPr lang="hr-HR" sz="1000" b="1" i="0" u="none" strike="noStrike" baseline="0"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strike="noStrike">
                          <a:effectLst/>
                          <a:latin typeface="+mn-lt"/>
                          <a:cs typeface="Arial"/>
                        </a:rPr>
                        <a:t>30GA0013US</a:t>
                      </a:r>
                      <a:endParaRPr lang="hr-HR" sz="1000" b="1" i="0" u="none" strike="noStrike" baseline="0"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4177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Intel Xeon W-2425 6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Intel Xeon W-2435 8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Intel Xeon W-2445 10 cores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233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2704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DDR5 4800 ECC (2x16)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32GB DDR5 4800 ECC (2x16)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32GB DDR5 4800 ECC (2x16)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3643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Gen4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Gen4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Gen4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3643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T1000 8GB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A5500 24GB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79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25929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 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 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 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4FAD5A-FD80-540C-73CD-9C8F35B893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7958" y="3721187"/>
            <a:ext cx="1204051" cy="2006715"/>
          </a:xfrm>
          <a:prstGeom prst="rect">
            <a:avLst/>
          </a:prstGeom>
        </p:spPr>
      </p:pic>
      <p:pic>
        <p:nvPicPr>
          <p:cNvPr id="9" name="Picture 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6787842-82B8-C38D-5F84-D7F38896F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865" y="4085565"/>
            <a:ext cx="2601497" cy="1560898"/>
          </a:xfrm>
          <a:prstGeom prst="rect">
            <a:avLst/>
          </a:prstGeom>
        </p:spPr>
      </p:pic>
      <p:pic>
        <p:nvPicPr>
          <p:cNvPr id="10" name="Picture 2" descr="Intel Xeon (2019 style) Blender Render by TheRPRTNetwork on DeviantArt">
            <a:extLst>
              <a:ext uri="{FF2B5EF4-FFF2-40B4-BE49-F238E27FC236}">
                <a16:creationId xmlns:a16="http://schemas.microsoft.com/office/drawing/2014/main" id="{C29244F5-9B6D-1E22-E43D-F9992302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1702" y="1407913"/>
            <a:ext cx="530674" cy="53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20238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11C5C6-ED18-4A7A-8EF3-AA202A90DE82}"/>
              </a:ext>
            </a:extLst>
          </p:cNvPr>
          <p:cNvGraphicFramePr>
            <a:graphicFrameLocks noGrp="1"/>
          </p:cNvGraphicFramePr>
          <p:nvPr/>
        </p:nvGraphicFramePr>
        <p:xfrm>
          <a:off x="1071453" y="1512000"/>
          <a:ext cx="2508364" cy="224327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2893152974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458288713"/>
                    </a:ext>
                  </a:extLst>
                </a:gridCol>
              </a:tblGrid>
              <a:tr h="239011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P520c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$1,939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$4,249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hr-HR" sz="800" b="1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" marR="4762" marT="476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hr-HR" sz="800" b="1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385289"/>
                  </a:ext>
                </a:extLst>
              </a:tr>
              <a:tr h="19032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30BX00FLUS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30BX00FVUS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W-2223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550823"/>
                  </a:ext>
                </a:extLst>
              </a:tr>
              <a:tr h="12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1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1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A2000 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47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7009AF-C3FE-49DF-A5D9-E369C0A3809E}"/>
              </a:ext>
            </a:extLst>
          </p:cNvPr>
          <p:cNvGraphicFramePr>
            <a:graphicFrameLocks noGrp="1"/>
          </p:cNvGraphicFramePr>
          <p:nvPr/>
        </p:nvGraphicFramePr>
        <p:xfrm>
          <a:off x="5174425" y="1533708"/>
          <a:ext cx="3690622" cy="222990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1802655839"/>
                    </a:ext>
                  </a:extLst>
                </a:gridCol>
              </a:tblGrid>
              <a:tr h="207279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$3,089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7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7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191574"/>
                  </a:ext>
                </a:extLst>
              </a:tr>
              <a:tr h="19614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30BE00NMUS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30BE00NLUS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30BE00NAUS</a:t>
                      </a:r>
                      <a:endParaRPr kumimoji="0"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W-2245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 Cores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1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17722"/>
                  </a:ext>
                </a:extLst>
              </a:tr>
              <a:tr h="1801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dows 11 Pro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74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89CA08E-FCA1-4D20-849A-B334E3713D35}"/>
              </a:ext>
            </a:extLst>
          </p:cNvPr>
          <p:cNvGraphicFramePr>
            <a:graphicFrameLocks noGrp="1"/>
          </p:cNvGraphicFramePr>
          <p:nvPr/>
        </p:nvGraphicFramePr>
        <p:xfrm>
          <a:off x="1144472" y="3955188"/>
          <a:ext cx="1528595" cy="225350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5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</a:tblGrid>
              <a:tr h="203126">
                <a:tc rowSpan="11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P720   2P Workstation 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$3,009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hr-HR" sz="800" b="1" i="0" u="none" strike="noStrike" baseline="0" err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994978"/>
                  </a:ext>
                </a:extLst>
              </a:tr>
              <a:tr h="19052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30BA00K4US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2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74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1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8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FBCE620-5665-4337-985F-CA727E08B7E2}"/>
              </a:ext>
            </a:extLst>
          </p:cNvPr>
          <p:cNvGraphicFramePr>
            <a:graphicFrameLocks noGrp="1"/>
          </p:cNvGraphicFramePr>
          <p:nvPr/>
        </p:nvGraphicFramePr>
        <p:xfrm>
          <a:off x="5344286" y="3952238"/>
          <a:ext cx="1171555" cy="22631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70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</a:tblGrid>
              <a:tr h="197833">
                <a:tc rowSpan="11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P920   2P Workstation 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$3,269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hr-HR" sz="800" b="1" i="0" u="none" strike="noStrike" baseline="0" err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97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370514"/>
                  </a:ext>
                </a:extLst>
              </a:tr>
              <a:tr h="1857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30BC0078US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9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702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8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09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electronics, black, light&#10;&#10;Description automatically generated">
            <a:extLst>
              <a:ext uri="{FF2B5EF4-FFF2-40B4-BE49-F238E27FC236}">
                <a16:creationId xmlns:a16="http://schemas.microsoft.com/office/drawing/2014/main" id="{B30A454E-FEE5-4099-9D05-C9C2BE4E5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39" y="2045710"/>
            <a:ext cx="823220" cy="1202854"/>
          </a:xfrm>
          <a:prstGeom prst="rect">
            <a:avLst/>
          </a:prstGeom>
        </p:spPr>
      </p:pic>
      <p:pic>
        <p:nvPicPr>
          <p:cNvPr id="15" name="Picture 14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F2B5188E-06F8-470D-9DB4-FF48ECBB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100" y="1393592"/>
            <a:ext cx="1387023" cy="2464740"/>
          </a:xfrm>
          <a:prstGeom prst="rect">
            <a:avLst/>
          </a:prstGeom>
        </p:spPr>
      </p:pic>
      <p:pic>
        <p:nvPicPr>
          <p:cNvPr id="17" name="Picture 1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7028437-F285-4DC1-B3EC-4191D6798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0" y="4317029"/>
            <a:ext cx="972676" cy="14497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07E32E-B5BF-D622-241F-0768C097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Performance Towers While Supplies Last through 2023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text, electronics, computer, black&#10;&#10;Description automatically generated">
            <a:extLst>
              <a:ext uri="{FF2B5EF4-FFF2-40B4-BE49-F238E27FC236}">
                <a16:creationId xmlns:a16="http://schemas.microsoft.com/office/drawing/2014/main" id="{D9D1E7E4-3E8B-6791-A667-5FABC3A87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558" y="4195958"/>
            <a:ext cx="1194174" cy="169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908D-0BD4-4F4C-D232-2A47C1BEE4C3}"/>
              </a:ext>
            </a:extLst>
          </p:cNvPr>
          <p:cNvSpPr txBox="1"/>
          <p:nvPr/>
        </p:nvSpPr>
        <p:spPr>
          <a:xfrm>
            <a:off x="9015653" y="3693034"/>
            <a:ext cx="2793397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While supplies last!</a:t>
            </a:r>
            <a:endParaRPr lang="en-US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6342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0AB5BF-F458-4529-9B54-B317E8DB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Legion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DA086-9385-420F-AEF5-B58431E1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8029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F500FC-7E13-57CB-A7A9-9D879148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Legion Hardware Portfolio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80224-D874-DD26-1247-DC98ACD0BB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380D784-8FF9-E8F6-3438-8E6B2616FCDC}"/>
              </a:ext>
            </a:extLst>
          </p:cNvPr>
          <p:cNvGraphicFramePr>
            <a:graphicFrameLocks noGrp="1"/>
          </p:cNvGraphicFramePr>
          <p:nvPr/>
        </p:nvGraphicFramePr>
        <p:xfrm>
          <a:off x="470852" y="997098"/>
          <a:ext cx="11247120" cy="5175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71688482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8151627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6440293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93979923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5812157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038556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7674383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727159478"/>
                    </a:ext>
                  </a:extLst>
                </a:gridCol>
              </a:tblGrid>
              <a:tr h="862517">
                <a:tc rowSpan="6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Tower 7i 34IRZ8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Tower 5i 26IRB8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Tower 5 26ARA8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Desktop</a:t>
                      </a:r>
                    </a:p>
                  </a:txBody>
                  <a:tcPr marT="182880"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Pro 7i 16IRX8H</a:t>
                      </a:r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Pro 5i 16IRX8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Notebook</a:t>
                      </a:r>
                    </a:p>
                  </a:txBody>
                  <a:tcPr marT="182880"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Legion Y Series</a:t>
                      </a:r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Legion R Series</a:t>
                      </a:r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Lenovo G Series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Monitor</a:t>
                      </a:r>
                    </a:p>
                  </a:txBody>
                  <a:tcPr marT="182880"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K300 Membrane</a:t>
                      </a:r>
                    </a:p>
                    <a:p>
                      <a:pPr lvl="2"/>
                      <a:r>
                        <a:rPr lang="en-US" sz="900"/>
                        <a:t>KM300 Combo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K500 Mechanical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Keyboard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92136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M300 Wired</a:t>
                      </a:r>
                    </a:p>
                    <a:p>
                      <a:pPr lvl="2"/>
                      <a:r>
                        <a:rPr lang="en-US" sz="900"/>
                        <a:t>M300s Wired</a:t>
                      </a:r>
                    </a:p>
                    <a:p>
                      <a:pPr lvl="2"/>
                      <a:r>
                        <a:rPr lang="en-US" sz="900"/>
                        <a:t>M600 Wireless</a:t>
                      </a:r>
                    </a:p>
                    <a:p>
                      <a:pPr lvl="2"/>
                      <a:r>
                        <a:rPr lang="en-US" sz="900"/>
                        <a:t>M600s Wireless</a:t>
                      </a:r>
                    </a:p>
                    <a:p>
                      <a:pPr lvl="2"/>
                      <a:r>
                        <a:rPr lang="en-US" sz="900"/>
                        <a:t>M600s Qi Wireless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Mouse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407270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H200 Wired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H300 Wired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H500 Wired</a:t>
                      </a:r>
                    </a:p>
                    <a:p>
                      <a:pPr marL="1218987" marR="0" lvl="2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/>
                        <a:t>H600 Wireless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Headset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06285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Speed M</a:t>
                      </a:r>
                    </a:p>
                    <a:p>
                      <a:pPr lvl="2"/>
                      <a:r>
                        <a:rPr lang="en-US" sz="900"/>
                        <a:t>Control L</a:t>
                      </a:r>
                    </a:p>
                    <a:p>
                      <a:pPr lvl="2"/>
                      <a:r>
                        <a:rPr lang="en-US" sz="900"/>
                        <a:t>Speed XL</a:t>
                      </a:r>
                    </a:p>
                    <a:p>
                      <a:pPr lvl="2"/>
                      <a:r>
                        <a:rPr lang="en-US" sz="900"/>
                        <a:t>Control XXL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Mousepad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771341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S600 Gaming Station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Charging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85783"/>
                  </a:ext>
                </a:extLst>
              </a:tr>
              <a:tr h="862517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1200"/>
                    </a:p>
                  </a:txBody>
                  <a:tcPr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sz="900"/>
                        <a:t>15.6" Recon</a:t>
                      </a:r>
                    </a:p>
                    <a:p>
                      <a:pPr lvl="2"/>
                      <a:r>
                        <a:rPr lang="en-US" sz="900"/>
                        <a:t>17" Armored II</a:t>
                      </a:r>
                    </a:p>
                    <a:p>
                      <a:pPr lvl="2"/>
                      <a:r>
                        <a:rPr lang="en-US" sz="900"/>
                        <a:t>17" Active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Backpack</a:t>
                      </a:r>
                    </a:p>
                  </a:txBody>
                  <a:tcPr vert="vert27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15826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6F71405D-5524-1684-5F6B-4C938DBCB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8" t="5614" r="15708" b="5614"/>
          <a:stretch/>
        </p:blipFill>
        <p:spPr>
          <a:xfrm>
            <a:off x="991506" y="3654109"/>
            <a:ext cx="1241692" cy="1607180"/>
          </a:xfrm>
          <a:prstGeom prst="rect">
            <a:avLst/>
          </a:prstGeom>
        </p:spPr>
      </p:pic>
      <p:pic>
        <p:nvPicPr>
          <p:cNvPr id="9" name="Picture 8" descr="A picture containing light, outdoor, lit, traffic&#10;&#10;Description automatically generated">
            <a:extLst>
              <a:ext uri="{FF2B5EF4-FFF2-40B4-BE49-F238E27FC236}">
                <a16:creationId xmlns:a16="http://schemas.microsoft.com/office/drawing/2014/main" id="{7545F4C6-60E3-2A15-4E3A-E62E6D7D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7" t="5000" r="21487" b="5000"/>
          <a:stretch/>
        </p:blipFill>
        <p:spPr>
          <a:xfrm>
            <a:off x="1081582" y="1113590"/>
            <a:ext cx="1158764" cy="1828800"/>
          </a:xfrm>
          <a:prstGeom prst="rect">
            <a:avLst/>
          </a:prstGeom>
        </p:spPr>
      </p:pic>
      <p:pic>
        <p:nvPicPr>
          <p:cNvPr id="11" name="Picture 10" descr="A picture containing text, computer, dark&#10;&#10;Description automatically generated">
            <a:extLst>
              <a:ext uri="{FF2B5EF4-FFF2-40B4-BE49-F238E27FC236}">
                <a16:creationId xmlns:a16="http://schemas.microsoft.com/office/drawing/2014/main" id="{F07FBBB9-9BD2-98C0-D0FB-355921E8F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1" t="21283" r="6981" b="21283"/>
          <a:stretch/>
        </p:blipFill>
        <p:spPr>
          <a:xfrm>
            <a:off x="3603894" y="3991248"/>
            <a:ext cx="1848962" cy="1234251"/>
          </a:xfrm>
          <a:prstGeom prst="rect">
            <a:avLst/>
          </a:prstGeom>
        </p:spPr>
      </p:pic>
      <p:pic>
        <p:nvPicPr>
          <p:cNvPr id="13" name="Picture 12" descr="A computer with headphones on&#10;&#10;Description automatically generated with medium confidence">
            <a:extLst>
              <a:ext uri="{FF2B5EF4-FFF2-40B4-BE49-F238E27FC236}">
                <a16:creationId xmlns:a16="http://schemas.microsoft.com/office/drawing/2014/main" id="{6F6F46BD-6CBD-9BC7-CCF1-BBCEB5521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3" t="8355" r="6783" b="8355"/>
          <a:stretch/>
        </p:blipFill>
        <p:spPr>
          <a:xfrm>
            <a:off x="3769864" y="1404915"/>
            <a:ext cx="1517022" cy="1461837"/>
          </a:xfrm>
          <a:prstGeom prst="rect">
            <a:avLst/>
          </a:prstGeom>
        </p:spPr>
      </p:pic>
      <p:pic>
        <p:nvPicPr>
          <p:cNvPr id="15" name="Picture 14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9082EE7-001E-2B94-2810-D7BFB20CB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11" t="3911" r="17478" b="4190"/>
          <a:stretch/>
        </p:blipFill>
        <p:spPr>
          <a:xfrm>
            <a:off x="6642268" y="1172115"/>
            <a:ext cx="1401680" cy="1194222"/>
          </a:xfrm>
          <a:prstGeom prst="rect">
            <a:avLst/>
          </a:prstGeom>
        </p:spPr>
      </p:pic>
      <p:pic>
        <p:nvPicPr>
          <p:cNvPr id="18" name="图片 20" descr="电视萤幕&#10;&#10;描述已自动生成">
            <a:extLst>
              <a:ext uri="{FF2B5EF4-FFF2-40B4-BE49-F238E27FC236}">
                <a16:creationId xmlns:a16="http://schemas.microsoft.com/office/drawing/2014/main" id="{46E6E8C6-46B6-0126-FDF3-46ED31B14C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932" y="2847639"/>
            <a:ext cx="1467016" cy="1467016"/>
          </a:xfrm>
          <a:prstGeom prst="rect">
            <a:avLst/>
          </a:prstGeom>
        </p:spPr>
      </p:pic>
      <p:pic>
        <p:nvPicPr>
          <p:cNvPr id="20" name="Picture 19" descr="A picture containing text, different, display, several&#10;&#10;Description automatically generated">
            <a:extLst>
              <a:ext uri="{FF2B5EF4-FFF2-40B4-BE49-F238E27FC236}">
                <a16:creationId xmlns:a16="http://schemas.microsoft.com/office/drawing/2014/main" id="{531D0F57-F95C-3A05-CE6A-3B6469B52F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70" r="14270"/>
          <a:stretch/>
        </p:blipFill>
        <p:spPr>
          <a:xfrm>
            <a:off x="6753560" y="4765114"/>
            <a:ext cx="1174737" cy="920771"/>
          </a:xfrm>
          <a:prstGeom prst="rect">
            <a:avLst/>
          </a:prstGeom>
        </p:spPr>
      </p:pic>
      <p:pic>
        <p:nvPicPr>
          <p:cNvPr id="22" name="Picture 21" descr="A close-up of a keyboard&#10;&#10;Description automatically generated with low confidence">
            <a:extLst>
              <a:ext uri="{FF2B5EF4-FFF2-40B4-BE49-F238E27FC236}">
                <a16:creationId xmlns:a16="http://schemas.microsoft.com/office/drawing/2014/main" id="{D1413D23-702A-D41F-CFEC-38F972AF3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335" y="1051236"/>
            <a:ext cx="1284941" cy="723422"/>
          </a:xfrm>
          <a:prstGeom prst="rect">
            <a:avLst/>
          </a:prstGeom>
        </p:spPr>
      </p:pic>
      <p:pic>
        <p:nvPicPr>
          <p:cNvPr id="24" name="Picture 23" descr="A computer mouse with a blue light&#10;&#10;Description automatically generated with medium confidence">
            <a:extLst>
              <a:ext uri="{FF2B5EF4-FFF2-40B4-BE49-F238E27FC236}">
                <a16:creationId xmlns:a16="http://schemas.microsoft.com/office/drawing/2014/main" id="{D9251235-A8EB-33BC-A457-DFFF0BC224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16" y="1786684"/>
            <a:ext cx="1331501" cy="998626"/>
          </a:xfrm>
          <a:prstGeom prst="rect">
            <a:avLst/>
          </a:prstGeom>
        </p:spPr>
      </p:pic>
      <p:pic>
        <p:nvPicPr>
          <p:cNvPr id="26" name="Picture 25" descr="A pair of headphones&#10;&#10;Description automatically generated with low confidence">
            <a:extLst>
              <a:ext uri="{FF2B5EF4-FFF2-40B4-BE49-F238E27FC236}">
                <a16:creationId xmlns:a16="http://schemas.microsoft.com/office/drawing/2014/main" id="{1DB7B421-4A73-901D-388A-9D1F6C374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290" r="29290"/>
          <a:stretch/>
        </p:blipFill>
        <p:spPr>
          <a:xfrm>
            <a:off x="9274697" y="2710140"/>
            <a:ext cx="636215" cy="864756"/>
          </a:xfrm>
          <a:prstGeom prst="rect">
            <a:avLst/>
          </a:prstGeom>
        </p:spPr>
      </p:pic>
      <p:pic>
        <p:nvPicPr>
          <p:cNvPr id="27" name="图片 28">
            <a:extLst>
              <a:ext uri="{FF2B5EF4-FFF2-40B4-BE49-F238E27FC236}">
                <a16:creationId xmlns:a16="http://schemas.microsoft.com/office/drawing/2014/main" id="{798BE9FF-875D-EC3A-9FA2-5CC0580701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177" b="16177"/>
          <a:stretch/>
        </p:blipFill>
        <p:spPr>
          <a:xfrm>
            <a:off x="9063572" y="3752630"/>
            <a:ext cx="1045861" cy="530613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F248C482-FFDF-5B65-FD4D-D6D814CB91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345" t="8269" r="27345" b="8269"/>
          <a:stretch/>
        </p:blipFill>
        <p:spPr>
          <a:xfrm>
            <a:off x="9454631" y="4508641"/>
            <a:ext cx="395712" cy="728890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191EB015-C8FA-DBB9-471E-28A93748E9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61" t="12038" r="7631" b="8706"/>
          <a:stretch/>
        </p:blipFill>
        <p:spPr>
          <a:xfrm>
            <a:off x="9297620" y="5391670"/>
            <a:ext cx="577763" cy="7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971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2E2C-D994-6D64-8213-DC03F7BA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Desktop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7F352-762A-4E77-C54F-DF9955981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861025-F3FF-6895-06EC-C5AEC36A8E34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028703"/>
          <a:ext cx="11697504" cy="50713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9584">
                  <a:extLst>
                    <a:ext uri="{9D8B030D-6E8A-4147-A177-3AD203B41FA5}">
                      <a16:colId xmlns:a16="http://schemas.microsoft.com/office/drawing/2014/main" val="1896831191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2192259980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3417057764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297089417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1816790158"/>
                    </a:ext>
                  </a:extLst>
                </a:gridCol>
                <a:gridCol w="1949584">
                  <a:extLst>
                    <a:ext uri="{9D8B030D-6E8A-4147-A177-3AD203B41FA5}">
                      <a16:colId xmlns:a16="http://schemas.microsoft.com/office/drawing/2014/main" val="3844496061"/>
                    </a:ext>
                  </a:extLst>
                </a:gridCol>
              </a:tblGrid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90UX000QUS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90UT000VUS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90V60009US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90V6000CUS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90V60006US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734121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T5 26ARA8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T5 26IRB8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T7 34IRZ8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T7 34IRZ8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 T7 34IRZ8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6817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Chassis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26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26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 Liter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643476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R7 7700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i7-13700F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i7-13700KF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i9-13900KF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i9-13900KF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8388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64GB DDR5 5600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868793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2TB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228227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4060 8G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4070 12G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4080 16G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4080 16G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4090 24GB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1144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PSU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500W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500W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850W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450637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6611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Cooling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150W RGB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150W RGB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250W RGB Liquid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250W RGB Liquid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250W RGB Liquid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894025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Warranty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3YR Legion Ultimate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700212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List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$1,519.00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$2,100.00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$3,149.00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$3,399.00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$4,199.00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039428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BP1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$1,367.10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$1,890.00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$2,834.10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$3,059.10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$3,779.10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006215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More Info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2"/>
                        </a:rPr>
                        <a:t>PSREF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176027"/>
                  </a:ext>
                </a:extLst>
              </a:tr>
              <a:tr h="338087">
                <a:tc>
                  <a:txBody>
                    <a:bodyPr/>
                    <a:lstStyle/>
                    <a:p>
                      <a:pPr algn="r"/>
                      <a:endParaRPr lang="en-US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7"/>
                        </a:rPr>
                        <a:t>Support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0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11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0963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01021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A23D-19C4-B7E9-A0FA-A720FB1D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Notebook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61D25-B2D1-DC8C-F277-C1F1A5E70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88E5A8C-D351-A86E-7DE9-B965C27C1956}"/>
              </a:ext>
            </a:extLst>
          </p:cNvPr>
          <p:cNvGraphicFramePr>
            <a:graphicFrameLocks noGrp="1"/>
          </p:cNvGraphicFramePr>
          <p:nvPr/>
        </p:nvGraphicFramePr>
        <p:xfrm>
          <a:off x="234616" y="1124137"/>
          <a:ext cx="11715550" cy="46097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43110">
                  <a:extLst>
                    <a:ext uri="{9D8B030D-6E8A-4147-A177-3AD203B41FA5}">
                      <a16:colId xmlns:a16="http://schemas.microsoft.com/office/drawing/2014/main" val="1896831191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2192259980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3417057764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297089417"/>
                    </a:ext>
                  </a:extLst>
                </a:gridCol>
                <a:gridCol w="2343110">
                  <a:extLst>
                    <a:ext uri="{9D8B030D-6E8A-4147-A177-3AD203B41FA5}">
                      <a16:colId xmlns:a16="http://schemas.microsoft.com/office/drawing/2014/main" val="1816790158"/>
                    </a:ext>
                  </a:extLst>
                </a:gridCol>
              </a:tblGrid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82WK000FUS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82WK000HUS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82WQ002LUS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82WQ00AAUS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734121"/>
                  </a:ext>
                </a:extLst>
              </a:tr>
              <a:tr h="418321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LegionPro5 16IRX8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LegionPro5 16IRX8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LegionPro7 16IRX8H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LegionPro7 16IRX8H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68178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Display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16:10 165Hz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16:10 240Hz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16:10 240Hz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WQXGA 16” 16:10 240Hz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643476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i5-13500HX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i7-13700HX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i9-13900HX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i9-13900HX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83888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16GB DDR5 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32GB DDR5 5600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868793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SSD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1TB + 1TB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228227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4060 8G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4070 8G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4080 12G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RTX 4090 16G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11448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Per Key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Per Key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450637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Win 11 Pro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6611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Onyx Grey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894025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Warranty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3YR Legion Ultimate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3YR Legion Ultimate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700212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List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$1,729.00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$2,119.00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$2,999.00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$3,499.00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6547260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BP1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$1,556.10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$1,907.10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$2,699.10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$3,149.00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975215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r>
                        <a:rPr lang="en-US" sz="1200" b="1"/>
                        <a:t>More info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2"/>
                        </a:rPr>
                        <a:t>PSREF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/>
                        </a:rPr>
                        <a:t>PSREF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92544"/>
                  </a:ext>
                </a:extLst>
              </a:tr>
              <a:tr h="299386">
                <a:tc>
                  <a:txBody>
                    <a:bodyPr/>
                    <a:lstStyle/>
                    <a:p>
                      <a:pPr algn="r"/>
                      <a:endParaRPr lang="en-US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hlinkClick r:id="rId6"/>
                        </a:rPr>
                        <a:t>Support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/>
                        </a:rPr>
                        <a:t>Support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114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62837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B35572B-0E9B-89EE-B5A0-1AF2AAD9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89" y="312944"/>
            <a:ext cx="10671049" cy="418576"/>
          </a:xfrm>
        </p:spPr>
        <p:txBody>
          <a:bodyPr/>
          <a:lstStyle/>
          <a:p>
            <a:r>
              <a:rPr lang="en-US" dirty="0"/>
              <a:t>Recommended Legion Monitors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0395C-1DBD-6EAD-5166-51E1646FF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327EF80-4863-CB59-2E09-007A215B2A1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9342" y="731520"/>
          <a:ext cx="11270142" cy="55560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5658">
                  <a:extLst>
                    <a:ext uri="{9D8B030D-6E8A-4147-A177-3AD203B41FA5}">
                      <a16:colId xmlns:a16="http://schemas.microsoft.com/office/drawing/2014/main" val="1896831191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2192259980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3417057764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297089417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1816790158"/>
                    </a:ext>
                  </a:extLst>
                </a:gridCol>
              </a:tblGrid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66F0GACBUS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66CCGAC1US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66F7GAC3US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66F9UAC6US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734121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Y25-30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Y25g-30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Y27q-30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Y32p-30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68178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24.5”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24.5”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27”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31.5”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643476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Panel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83888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1920x1080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1920x1080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2560x1440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3840x2160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868793"/>
                  </a:ext>
                </a:extLst>
              </a:tr>
              <a:tr h="548532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Refresh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280 Hz (Overclock) / 240 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240 Hz (HDMI 2.0), 360 Hz (DP 1.4)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165 Hz (DP/Type-C) / 180 Hz (Overclock, DP/Type-C) / 144 Hz (HDMI)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144 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228227"/>
                  </a:ext>
                </a:extLst>
              </a:tr>
              <a:tr h="601748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Response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0.5 ms (MPRT) / 1 ms (Level 4) / 2 ms (Level 3) / 3 ms (Level 2) / 4 ms (Level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 ms (Esports) / 4 ms (Level 1)  / 3 ms (Level 2) / 2 ms (Level 3) / 1 ms (Level 4) / 5 ms (Off mode)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0.5 ms (MPRT) / 1 ms (Level 4) / 2 ms (Level 3) / 3ms (Level 2) / 4ms (Level 1) / 5ms (Off)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0.2 ms (MPRT) / 2 ms (Level 4) / 3 ms (Level 3) / 4 ms (Level 2) / 5 ms (Level 1) / 7 ms (Off mode)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11448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Color Gamut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sRGB, 95% DCI-P3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99% sRGB, 90% DCI-P3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450637"/>
                  </a:ext>
                </a:extLst>
              </a:tr>
              <a:tr h="33430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Brightness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400 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400 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400 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400 nits (Peak) / 350 nits (Typical)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6611"/>
                  </a:ext>
                </a:extLst>
              </a:tr>
              <a:tr h="468026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Adaptive Sync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AMD FreeSync Premium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NVIDIA G-SYNC, NVIDIA Reflex Latency Analyzer, ULMB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AMD </a:t>
                      </a:r>
                      <a:r>
                        <a:rPr lang="en-US" sz="1050" dirty="0" err="1"/>
                        <a:t>FreeSync</a:t>
                      </a:r>
                      <a:r>
                        <a:rPr lang="en-US" sz="1050" dirty="0"/>
                        <a:t> Premium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VESA Adaptive Sync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AMD FreeSync Premium, Adaptive Sync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894025"/>
                  </a:ext>
                </a:extLst>
              </a:tr>
              <a:tr h="702122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Video 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2x HDMI 2.0</a:t>
                      </a:r>
                      <a:endParaRPr lang="en-US" sz="1050" dirty="0"/>
                    </a:p>
                    <a:p>
                      <a:pPr algn="ctr"/>
                      <a:r>
                        <a:rPr lang="pl-PL" sz="1050" dirty="0"/>
                        <a:t>1x DP 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HDMI 2.0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DP 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HDMI 2.0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DP 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2x HDMI 2.1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DP 1.4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1x USB-C 3.2 Gen 1 (DP 1.4 Alt Mode)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700212"/>
                  </a:ext>
                </a:extLst>
              </a:tr>
              <a:tr h="33430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Stand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Tilt, Swivel, Pivot,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Tilt, Swivel, Pivot,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Tilt, Swivel, Pivot,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Tilt, Swivel, Height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6547260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List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$339.99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$699.99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$389.99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$749.99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975215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BP1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$292.39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$601.99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$335.39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$644.99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92544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r>
                        <a:rPr lang="en-US" sz="1050" b="1"/>
                        <a:t>More info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hlinkClick r:id="rId2"/>
                        </a:rPr>
                        <a:t>SmartFind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/>
                        </a:rPr>
                        <a:t>SmartFind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/>
                        </a:rPr>
                        <a:t>SmartFind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/>
                        </a:rPr>
                        <a:t>SmartFind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114763"/>
                  </a:ext>
                </a:extLst>
              </a:tr>
              <a:tr h="241354">
                <a:tc>
                  <a:txBody>
                    <a:bodyPr/>
                    <a:lstStyle/>
                    <a:p>
                      <a:pPr algn="r"/>
                      <a:endParaRPr 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hlinkClick r:id="rId6"/>
                        </a:rPr>
                        <a:t>Support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/>
                        </a:rPr>
                        <a:t>Support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/>
                        </a:rPr>
                        <a:t>Support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/>
                        </a:rPr>
                        <a:t>Support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090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3300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sign, drive&#10;&#10;Description automatically generated">
            <a:extLst>
              <a:ext uri="{FF2B5EF4-FFF2-40B4-BE49-F238E27FC236}">
                <a16:creationId xmlns:a16="http://schemas.microsoft.com/office/drawing/2014/main" id="{85D22826-739F-D520-7D96-9241EA43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099" y="4512351"/>
            <a:ext cx="2087957" cy="2087957"/>
          </a:xfrm>
          <a:prstGeom prst="rect">
            <a:avLst/>
          </a:prstGeom>
        </p:spPr>
      </p:pic>
      <p:pic>
        <p:nvPicPr>
          <p:cNvPr id="44" name="Picture 43" descr="A picture containing electronics, notebook, computer, computer&#10;&#10;Description automatically generated">
            <a:extLst>
              <a:ext uri="{FF2B5EF4-FFF2-40B4-BE49-F238E27FC236}">
                <a16:creationId xmlns:a16="http://schemas.microsoft.com/office/drawing/2014/main" id="{CFC44ECC-3D6A-C0B0-A94F-1C5A9D7B4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9" t="17528" r="4321" b="16676"/>
          <a:stretch/>
        </p:blipFill>
        <p:spPr>
          <a:xfrm>
            <a:off x="2818623" y="2881966"/>
            <a:ext cx="2252265" cy="1654085"/>
          </a:xfrm>
          <a:prstGeom prst="rect">
            <a:avLst/>
          </a:prstGeom>
        </p:spPr>
      </p:pic>
      <p:pic>
        <p:nvPicPr>
          <p:cNvPr id="32" name="Picture 31" descr="A picture containing electronics, computer, notebook, computer&#10;&#10;Description automatically generated">
            <a:extLst>
              <a:ext uri="{FF2B5EF4-FFF2-40B4-BE49-F238E27FC236}">
                <a16:creationId xmlns:a16="http://schemas.microsoft.com/office/drawing/2014/main" id="{3249291C-29F8-3790-FC62-1FE7875D9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55" b="12847"/>
          <a:stretch/>
        </p:blipFill>
        <p:spPr>
          <a:xfrm>
            <a:off x="6717853" y="1042527"/>
            <a:ext cx="1907938" cy="1367958"/>
          </a:xfrm>
          <a:prstGeom prst="rect">
            <a:avLst/>
          </a:prstGeom>
        </p:spPr>
      </p:pic>
      <p:pic>
        <p:nvPicPr>
          <p:cNvPr id="21" name="Picture 20" descr="A picture containing computer, computer, flat panel display&#10;&#10;Description automatically generated">
            <a:extLst>
              <a:ext uri="{FF2B5EF4-FFF2-40B4-BE49-F238E27FC236}">
                <a16:creationId xmlns:a16="http://schemas.microsoft.com/office/drawing/2014/main" id="{6DFAD974-3049-8694-526F-D9F6B3AFD8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87" b="19063"/>
          <a:stretch/>
        </p:blipFill>
        <p:spPr>
          <a:xfrm>
            <a:off x="3517322" y="852798"/>
            <a:ext cx="2579647" cy="1644525"/>
          </a:xfrm>
          <a:prstGeom prst="rect">
            <a:avLst/>
          </a:prstGeom>
        </p:spPr>
      </p:pic>
      <p:pic>
        <p:nvPicPr>
          <p:cNvPr id="19" name="Picture 18" descr="A picture containing electronics, notebook, computer, computer&#10;&#10;Description automatically generated">
            <a:extLst>
              <a:ext uri="{FF2B5EF4-FFF2-40B4-BE49-F238E27FC236}">
                <a16:creationId xmlns:a16="http://schemas.microsoft.com/office/drawing/2014/main" id="{5AC4CD6F-8FB8-D084-7142-32672451B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83" t="9292" r="683" b="13748"/>
          <a:stretch/>
        </p:blipFill>
        <p:spPr>
          <a:xfrm>
            <a:off x="1025529" y="673867"/>
            <a:ext cx="2633258" cy="2026543"/>
          </a:xfrm>
          <a:prstGeom prst="rect">
            <a:avLst/>
          </a:prstGeom>
        </p:spPr>
      </p:pic>
      <p:pic>
        <p:nvPicPr>
          <p:cNvPr id="14" name="Picture 13" descr="A black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E9107738-0F7F-8A7F-BC70-E4E3C11F8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324" y="4361078"/>
            <a:ext cx="2271195" cy="2271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4AC01-F3CE-4521-8B8F-36C58EC35B18}"/>
              </a:ext>
            </a:extLst>
          </p:cNvPr>
          <p:cNvSpPr txBox="1"/>
          <p:nvPr/>
        </p:nvSpPr>
        <p:spPr>
          <a:xfrm>
            <a:off x="1605601" y="254760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Carbon 11</a:t>
            </a:r>
            <a:r>
              <a:rPr kumimoji="0" lang="en-US" sz="1165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EA504-671E-4803-B2AC-FC7F7877A3B1}"/>
              </a:ext>
            </a:extLst>
          </p:cNvPr>
          <p:cNvSpPr txBox="1"/>
          <p:nvPr/>
        </p:nvSpPr>
        <p:spPr>
          <a:xfrm>
            <a:off x="4395379" y="6204031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X13 Yoga G3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B7E9F-7E77-4C68-848C-6A4A71EFA266}"/>
              </a:ext>
            </a:extLst>
          </p:cNvPr>
          <p:cNvSpPr txBox="1"/>
          <p:nvPr/>
        </p:nvSpPr>
        <p:spPr>
          <a:xfrm>
            <a:off x="8823250" y="6290702"/>
            <a:ext cx="1917904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X13 G3  (Intel/AMD)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6E276-1CE0-49CC-92D5-534BBD9E3177}"/>
              </a:ext>
            </a:extLst>
          </p:cNvPr>
          <p:cNvSpPr txBox="1"/>
          <p:nvPr/>
        </p:nvSpPr>
        <p:spPr>
          <a:xfrm>
            <a:off x="4345152" y="251170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Yoga 8</a:t>
            </a:r>
            <a:r>
              <a:rPr kumimoji="0" lang="en-US" sz="1165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0B129-6933-4A23-B474-8A1838FCD49C}"/>
              </a:ext>
            </a:extLst>
          </p:cNvPr>
          <p:cNvSpPr txBox="1"/>
          <p:nvPr/>
        </p:nvSpPr>
        <p:spPr>
          <a:xfrm>
            <a:off x="7646989" y="4560767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T16 G2 (Intel/AMD)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F880D3-EA58-4A7D-B651-EBE154CB2BA4}"/>
              </a:ext>
            </a:extLst>
          </p:cNvPr>
          <p:cNvSpPr txBox="1"/>
          <p:nvPr/>
        </p:nvSpPr>
        <p:spPr>
          <a:xfrm>
            <a:off x="7028611" y="250718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Nano Gen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CF471-AB97-46C7-A6E5-DC7DF8800A40}"/>
              </a:ext>
            </a:extLst>
          </p:cNvPr>
          <p:cNvSpPr txBox="1"/>
          <p:nvPr/>
        </p:nvSpPr>
        <p:spPr>
          <a:xfrm>
            <a:off x="9541476" y="251085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 Fold 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08397-23FD-47FE-A150-8D2FAC116241}"/>
              </a:ext>
            </a:extLst>
          </p:cNvPr>
          <p:cNvSpPr txBox="1"/>
          <p:nvPr/>
        </p:nvSpPr>
        <p:spPr>
          <a:xfrm>
            <a:off x="6786706" y="6227706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X13s Gen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5FB79C-4E40-46AF-8174-BDD11F31FBA2}"/>
              </a:ext>
            </a:extLst>
          </p:cNvPr>
          <p:cNvSpPr/>
          <p:nvPr/>
        </p:nvSpPr>
        <p:spPr>
          <a:xfrm>
            <a:off x="7374447" y="4276620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B6C152-B6BF-4DC7-9926-68AB25FF49DA}"/>
              </a:ext>
            </a:extLst>
          </p:cNvPr>
          <p:cNvSpPr/>
          <p:nvPr/>
        </p:nvSpPr>
        <p:spPr>
          <a:xfrm>
            <a:off x="1601108" y="429202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02ECBD-7C4F-40DF-A8AB-0C080166D789}"/>
              </a:ext>
            </a:extLst>
          </p:cNvPr>
          <p:cNvSpPr txBox="1"/>
          <p:nvPr/>
        </p:nvSpPr>
        <p:spPr>
          <a:xfrm>
            <a:off x="1955964" y="6052367"/>
            <a:ext cx="1702823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X12 Detachable G1</a:t>
            </a:r>
          </a:p>
        </p:txBody>
      </p:sp>
      <p:pic>
        <p:nvPicPr>
          <p:cNvPr id="36" name="Picture 35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08B1992C-5B87-95D5-86FD-AF83806FD6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91" t="18523" r="5854" b="16748"/>
          <a:stretch/>
        </p:blipFill>
        <p:spPr>
          <a:xfrm>
            <a:off x="8680949" y="1082755"/>
            <a:ext cx="2462370" cy="1368430"/>
          </a:xfrm>
          <a:prstGeom prst="rect">
            <a:avLst/>
          </a:prstGeom>
        </p:spPr>
      </p:pic>
      <p:pic>
        <p:nvPicPr>
          <p:cNvPr id="40" name="Picture 39" descr="A picture containing electronics, computer, computer, netbook&#10;&#10;Description automatically generated">
            <a:extLst>
              <a:ext uri="{FF2B5EF4-FFF2-40B4-BE49-F238E27FC236}">
                <a16:creationId xmlns:a16="http://schemas.microsoft.com/office/drawing/2014/main" id="{366FCCEB-04DB-1472-4C65-67522AFF5C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0" t="16230" b="17407"/>
          <a:stretch/>
        </p:blipFill>
        <p:spPr>
          <a:xfrm>
            <a:off x="7120924" y="2902841"/>
            <a:ext cx="2407315" cy="17074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612EBD-2EAE-4A35-82FA-A5DAA7B1B090}"/>
              </a:ext>
            </a:extLst>
          </p:cNvPr>
          <p:cNvSpPr txBox="1"/>
          <p:nvPr/>
        </p:nvSpPr>
        <p:spPr>
          <a:xfrm>
            <a:off x="3123639" y="452717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T14s G4 (Intel/AMD)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BF959-821A-4078-8BC5-83EA01CD3D74}"/>
              </a:ext>
            </a:extLst>
          </p:cNvPr>
          <p:cNvSpPr txBox="1"/>
          <p:nvPr/>
        </p:nvSpPr>
        <p:spPr>
          <a:xfrm>
            <a:off x="5349867" y="453695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T14 G4 (Intel/AMD)</a:t>
            </a:r>
          </a:p>
        </p:txBody>
      </p:sp>
      <p:pic>
        <p:nvPicPr>
          <p:cNvPr id="47" name="Picture 46" descr="A picture containing electronics, notebook, computer, computer&#10;&#10;Description automatically generated">
            <a:extLst>
              <a:ext uri="{FF2B5EF4-FFF2-40B4-BE49-F238E27FC236}">
                <a16:creationId xmlns:a16="http://schemas.microsoft.com/office/drawing/2014/main" id="{F6349CA9-35B3-7501-1BC2-C1CEEA852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90" t="16290" r="6941" b="16505"/>
          <a:stretch/>
        </p:blipFill>
        <p:spPr>
          <a:xfrm>
            <a:off x="5156052" y="2925392"/>
            <a:ext cx="1895002" cy="1464340"/>
          </a:xfrm>
          <a:prstGeom prst="rect">
            <a:avLst/>
          </a:prstGeom>
        </p:spPr>
      </p:pic>
      <p:pic>
        <p:nvPicPr>
          <p:cNvPr id="51" name="Picture 50" descr="A picture containing electronics, computer, notebook, electronic device&#10;&#10;Description automatically generated">
            <a:extLst>
              <a:ext uri="{FF2B5EF4-FFF2-40B4-BE49-F238E27FC236}">
                <a16:creationId xmlns:a16="http://schemas.microsoft.com/office/drawing/2014/main" id="{E4BC9063-6E68-CB56-3C07-C0133F141D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71" r="7094"/>
          <a:stretch/>
        </p:blipFill>
        <p:spPr>
          <a:xfrm>
            <a:off x="1955077" y="4798712"/>
            <a:ext cx="1453099" cy="1253654"/>
          </a:xfrm>
          <a:prstGeom prst="rect">
            <a:avLst/>
          </a:prstGeom>
        </p:spPr>
      </p:pic>
      <p:pic>
        <p:nvPicPr>
          <p:cNvPr id="53" name="Picture 52" descr="A picture containing electronics, computer, computer, electronic device&#10;&#10;Description automatically generated">
            <a:extLst>
              <a:ext uri="{FF2B5EF4-FFF2-40B4-BE49-F238E27FC236}">
                <a16:creationId xmlns:a16="http://schemas.microsoft.com/office/drawing/2014/main" id="{E19572B0-7E3A-30A1-2D60-B433ECF243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18" t="13354" r="6690" b="12671"/>
          <a:stretch/>
        </p:blipFill>
        <p:spPr>
          <a:xfrm>
            <a:off x="6411561" y="4880250"/>
            <a:ext cx="1562257" cy="13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9447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B6636-6E99-67C6-9817-2166E0D6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Legion Accessories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33D138F-123C-A063-990A-899C3E8C215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60411" y="1826305"/>
          <a:ext cx="10668000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883378671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716656836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96720861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79251527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3954557264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79006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List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BP1 Price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More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930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GY50X79384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hlinkClick r:id="rId2"/>
                        </a:rPr>
                        <a:t>SmartFind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1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GY50T26467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$41.99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hlinkClick r:id="rId3"/>
                        </a:rPr>
                        <a:t>SmartFind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63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Keyboard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GY40Y57708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$34.99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hlinkClick r:id="rId4"/>
                        </a:rPr>
                        <a:t>SmartFind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89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Keyboard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GY40T26478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$76.99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hlinkClick r:id="rId5"/>
                        </a:rPr>
                        <a:t>SmartFind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019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Headset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GXD0T69863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$48.99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hlinkClick r:id="rId6"/>
                        </a:rPr>
                        <a:t>SmartFind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10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Headset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GXD0T69864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$99.99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$69.99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hlinkClick r:id="rId7"/>
                        </a:rPr>
                        <a:t>SmartFind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21548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FFADE5-BD79-9444-BE65-1F6571C02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6169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E8D9-B1E9-CC93-DFF3-5D3BEC7D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18CDB9-DEB4-BF06-FCD8-8A45EBE94B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b="1"/>
              <a:t>Upsell service options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Up to 5-years available on some services. Plug system PN into </a:t>
            </a:r>
            <a:r>
              <a:rPr lang="en-US" sz="1600" err="1">
                <a:hlinkClick r:id="rId2"/>
              </a:rPr>
              <a:t>SmartFind</a:t>
            </a:r>
            <a:r>
              <a:rPr lang="en-US" sz="1600"/>
              <a:t> for available service upgrades.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Expanded memory/storage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Not officially supported beyond qualified configuration options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Think options should work unofficially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Compatible docking stations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Power delivery is an issue. Any dock or hub can be used but customers likely need to also plug in the power supply.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Replacement parts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FRU parts available through Encompass, or standalone Think options.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Legion Slim models</a:t>
            </a:r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Legion Slim is exclusive to Best Buy and Lenovo.com for North America.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/>
              <a:t>Additional AMD configurations</a:t>
            </a:r>
            <a:endParaRPr lang="en-US" sz="1800"/>
          </a:p>
          <a:p>
            <a:pPr marL="895243" lvl="1" indent="-457200">
              <a:buFont typeface="+mj-lt"/>
              <a:buAutoNum type="alphaLcPeriod"/>
            </a:pPr>
            <a:r>
              <a:rPr lang="en-US" sz="1600"/>
              <a:t>In progress – Additional Tower 5 and 7 AMD configurations.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625A7-C571-7A97-2CA6-DB70D9B8A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98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15A25-F91F-462B-B98B-6D8DB4AD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Visuals and Accessories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3250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893"/>
            <a:ext cx="12185651" cy="6856214"/>
          </a:xfrm>
          <a:prstGeom prst="rect">
            <a:avLst/>
          </a:prstGeom>
        </p:spPr>
      </p:pic>
      <p:sp>
        <p:nvSpPr>
          <p:cNvPr id="4" name="Moon 3"/>
          <p:cNvSpPr/>
          <p:nvPr/>
        </p:nvSpPr>
        <p:spPr>
          <a:xfrm rot="10800000">
            <a:off x="-1646313" y="-2340643"/>
            <a:ext cx="16578707" cy="9350111"/>
          </a:xfrm>
          <a:prstGeom prst="moon">
            <a:avLst>
              <a:gd name="adj" fmla="val 56381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oon 8"/>
          <p:cNvSpPr/>
          <p:nvPr/>
        </p:nvSpPr>
        <p:spPr>
          <a:xfrm rot="10800000">
            <a:off x="-7651597" y="633664"/>
            <a:ext cx="14140942" cy="2747722"/>
          </a:xfrm>
          <a:prstGeom prst="moon">
            <a:avLst>
              <a:gd name="adj" fmla="val 52626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rc 10"/>
          <p:cNvSpPr/>
          <p:nvPr/>
        </p:nvSpPr>
        <p:spPr>
          <a:xfrm rot="7342487">
            <a:off x="4929909" y="5874648"/>
            <a:ext cx="6417615" cy="178586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56F36C-242C-4C68-B8DB-8A18222B30B5}"/>
              </a:ext>
            </a:extLst>
          </p:cNvPr>
          <p:cNvGrpSpPr/>
          <p:nvPr/>
        </p:nvGrpSpPr>
        <p:grpSpPr>
          <a:xfrm>
            <a:off x="4418991" y="2905972"/>
            <a:ext cx="2916813" cy="1584604"/>
            <a:chOff x="5110941" y="3821624"/>
            <a:chExt cx="2916813" cy="1584604"/>
          </a:xfrm>
        </p:grpSpPr>
        <p:sp>
          <p:nvSpPr>
            <p:cNvPr id="59" name="Moon 58">
              <a:extLst>
                <a:ext uri="{FF2B5EF4-FFF2-40B4-BE49-F238E27FC236}">
                  <a16:creationId xmlns:a16="http://schemas.microsoft.com/office/drawing/2014/main" id="{DACD0068-3846-4D88-A647-1A2239B4DA8C}"/>
                </a:ext>
              </a:extLst>
            </p:cNvPr>
            <p:cNvSpPr/>
            <p:nvPr/>
          </p:nvSpPr>
          <p:spPr>
            <a:xfrm>
              <a:off x="5110941" y="4438435"/>
              <a:ext cx="2916813" cy="967793"/>
            </a:xfrm>
            <a:prstGeom prst="moon">
              <a:avLst>
                <a:gd name="adj" fmla="val 64379"/>
              </a:avLst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F65414-6E30-4930-9CA7-3B2BF54D1451}"/>
                </a:ext>
              </a:extLst>
            </p:cNvPr>
            <p:cNvSpPr txBox="1"/>
            <p:nvPr/>
          </p:nvSpPr>
          <p:spPr>
            <a:xfrm>
              <a:off x="5467815" y="4629497"/>
              <a:ext cx="1399377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 Series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BB41D4-C044-4C0A-87C8-3EB8343985A8}"/>
                </a:ext>
              </a:extLst>
            </p:cNvPr>
            <p:cNvSpPr txBox="1"/>
            <p:nvPr/>
          </p:nvSpPr>
          <p:spPr>
            <a:xfrm>
              <a:off x="5305894" y="4993603"/>
              <a:ext cx="1904193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Mobile Productivity</a:t>
              </a:r>
            </a:p>
          </p:txBody>
        </p:sp>
        <p:pic>
          <p:nvPicPr>
            <p:cNvPr id="18" name="Picture 17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8B9148D4-96A6-4DF6-BB70-D7AE54DE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4572" y="3821624"/>
              <a:ext cx="1332523" cy="9993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9206A-2670-4471-AFCE-A7F093AA2D64}"/>
              </a:ext>
            </a:extLst>
          </p:cNvPr>
          <p:cNvGrpSpPr/>
          <p:nvPr/>
        </p:nvGrpSpPr>
        <p:grpSpPr>
          <a:xfrm>
            <a:off x="7279212" y="3407449"/>
            <a:ext cx="3482067" cy="1665765"/>
            <a:chOff x="8124839" y="3798265"/>
            <a:chExt cx="3482067" cy="1665765"/>
          </a:xfrm>
        </p:grpSpPr>
        <p:grpSp>
          <p:nvGrpSpPr>
            <p:cNvPr id="15" name="Group 14"/>
            <p:cNvGrpSpPr/>
            <p:nvPr/>
          </p:nvGrpSpPr>
          <p:grpSpPr>
            <a:xfrm>
              <a:off x="8124839" y="4446836"/>
              <a:ext cx="3354491" cy="1017194"/>
              <a:chOff x="2132442" y="4818599"/>
              <a:chExt cx="3355365" cy="1017459"/>
            </a:xfrm>
          </p:grpSpPr>
          <p:sp>
            <p:nvSpPr>
              <p:cNvPr id="60" name="Moon 59"/>
              <p:cNvSpPr/>
              <p:nvPr/>
            </p:nvSpPr>
            <p:spPr>
              <a:xfrm rot="10800000">
                <a:off x="2132442" y="4818599"/>
                <a:ext cx="3355365" cy="1017459"/>
              </a:xfrm>
              <a:prstGeom prst="moon">
                <a:avLst>
                  <a:gd name="adj" fmla="val 64379"/>
                </a:avLst>
              </a:prstGeom>
              <a:solidFill>
                <a:schemeClr val="bg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34559" y="4868625"/>
                <a:ext cx="1348446" cy="46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 Series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337548" y="5261061"/>
                <a:ext cx="1781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Entry Productivity</a:t>
                </a:r>
              </a:p>
            </p:txBody>
          </p:sp>
        </p:grpSp>
        <p:pic>
          <p:nvPicPr>
            <p:cNvPr id="14" name="Picture 13" descr="A picture containing dark, sitting, lamp, lit&#10;&#10;Description automatically generated">
              <a:extLst>
                <a:ext uri="{FF2B5EF4-FFF2-40B4-BE49-F238E27FC236}">
                  <a16:creationId xmlns:a16="http://schemas.microsoft.com/office/drawing/2014/main" id="{915CDF52-92E8-4CC1-951E-74F496CD7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1548" y="3798265"/>
              <a:ext cx="1265358" cy="115716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1EDD6-9F07-4E46-8B6A-EE3545833C13}"/>
              </a:ext>
            </a:extLst>
          </p:cNvPr>
          <p:cNvGrpSpPr/>
          <p:nvPr/>
        </p:nvGrpSpPr>
        <p:grpSpPr>
          <a:xfrm>
            <a:off x="9064712" y="1691818"/>
            <a:ext cx="3095136" cy="1855869"/>
            <a:chOff x="9072634" y="1918984"/>
            <a:chExt cx="3095136" cy="1855869"/>
          </a:xfrm>
        </p:grpSpPr>
        <p:sp>
          <p:nvSpPr>
            <p:cNvPr id="62" name="Moon 61"/>
            <p:cNvSpPr/>
            <p:nvPr/>
          </p:nvSpPr>
          <p:spPr>
            <a:xfrm>
              <a:off x="9072634" y="2586388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309585" y="2693747"/>
              <a:ext cx="1654189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TIO Series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449315" y="3046708"/>
              <a:ext cx="1325531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Modular AIO</a:t>
              </a:r>
            </a:p>
          </p:txBody>
        </p:sp>
        <p:pic>
          <p:nvPicPr>
            <p:cNvPr id="7" name="Picture 6" descr="A computer screen with a keyboard and mouse&#10;&#10;Description automatically generated with low confidence">
              <a:extLst>
                <a:ext uri="{FF2B5EF4-FFF2-40B4-BE49-F238E27FC236}">
                  <a16:creationId xmlns:a16="http://schemas.microsoft.com/office/drawing/2014/main" id="{7AB8C443-B250-480B-AA26-5CB4A54D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9016" y="1918984"/>
              <a:ext cx="1868754" cy="185586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84144" y="5187695"/>
            <a:ext cx="2916813" cy="938214"/>
            <a:chOff x="6812304" y="4271320"/>
            <a:chExt cx="2917573" cy="938458"/>
          </a:xfrm>
        </p:grpSpPr>
        <p:sp>
          <p:nvSpPr>
            <p:cNvPr id="47" name="Moon 46"/>
            <p:cNvSpPr/>
            <p:nvPr/>
          </p:nvSpPr>
          <p:spPr>
            <a:xfrm rot="10800000">
              <a:off x="6812304" y="4271320"/>
              <a:ext cx="2917573" cy="676439"/>
            </a:xfrm>
            <a:prstGeom prst="moon">
              <a:avLst>
                <a:gd name="adj" fmla="val 64379"/>
              </a:avLst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10090" y="4407697"/>
              <a:ext cx="1348446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 Series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76751" y="4871224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SMB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72" name="Rectangle 71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D9BA4B-E21D-44D3-9CAD-0972982134E4}"/>
              </a:ext>
            </a:extLst>
          </p:cNvPr>
          <p:cNvGrpSpPr/>
          <p:nvPr/>
        </p:nvGrpSpPr>
        <p:grpSpPr>
          <a:xfrm>
            <a:off x="4634350" y="2167964"/>
            <a:ext cx="3096859" cy="849472"/>
            <a:chOff x="4401346" y="2860508"/>
            <a:chExt cx="3096859" cy="849472"/>
          </a:xfrm>
        </p:grpSpPr>
        <p:sp>
          <p:nvSpPr>
            <p:cNvPr id="70" name="Moon 69"/>
            <p:cNvSpPr/>
            <p:nvPr/>
          </p:nvSpPr>
          <p:spPr>
            <a:xfrm rot="10800000">
              <a:off x="4401346" y="2860508"/>
              <a:ext cx="2916813" cy="593941"/>
            </a:xfrm>
            <a:prstGeom prst="moon">
              <a:avLst>
                <a:gd name="adj" fmla="val 64379"/>
              </a:avLst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52449" y="2912132"/>
              <a:ext cx="1324890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 Series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24455" y="3371514"/>
              <a:ext cx="237375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Mainstream Productivity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38" y="1022569"/>
            <a:ext cx="4808872" cy="1523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225" y="2345774"/>
            <a:ext cx="1876948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Portfolio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B516A-5E59-4A9E-8051-9D07D2ACB68A}"/>
              </a:ext>
            </a:extLst>
          </p:cNvPr>
          <p:cNvGrpSpPr/>
          <p:nvPr/>
        </p:nvGrpSpPr>
        <p:grpSpPr>
          <a:xfrm>
            <a:off x="8143278" y="1154180"/>
            <a:ext cx="2916813" cy="987090"/>
            <a:chOff x="7858033" y="1214183"/>
            <a:chExt cx="2916813" cy="987090"/>
          </a:xfrm>
        </p:grpSpPr>
        <p:sp>
          <p:nvSpPr>
            <p:cNvPr id="63" name="Moon 62"/>
            <p:cNvSpPr/>
            <p:nvPr/>
          </p:nvSpPr>
          <p:spPr>
            <a:xfrm>
              <a:off x="7858033" y="1214183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81932" y="1321542"/>
              <a:ext cx="1342518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 Series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17746" y="1862807"/>
              <a:ext cx="223753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Premium Performance</a:t>
              </a:r>
            </a:p>
          </p:txBody>
        </p:sp>
      </p:grpSp>
      <p:pic>
        <p:nvPicPr>
          <p:cNvPr id="80" name="Picture 79" descr="A picture containing text, display, picture frame&#10;&#10;Description automatically generated">
            <a:extLst>
              <a:ext uri="{FF2B5EF4-FFF2-40B4-BE49-F238E27FC236}">
                <a16:creationId xmlns:a16="http://schemas.microsoft.com/office/drawing/2014/main" id="{77AD606B-8104-4B73-AD41-5A6983558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079" y="4363665"/>
            <a:ext cx="2646802" cy="1482266"/>
          </a:xfrm>
          <a:prstGeom prst="rect">
            <a:avLst/>
          </a:prstGeom>
        </p:spPr>
      </p:pic>
      <p:pic>
        <p:nvPicPr>
          <p:cNvPr id="82" name="Picture 2" descr="C:\Users\wangqi23\Desktop\4klogo.png">
            <a:extLst>
              <a:ext uri="{FF2B5EF4-FFF2-40B4-BE49-F238E27FC236}">
                <a16:creationId xmlns:a16="http://schemas.microsoft.com/office/drawing/2014/main" id="{3AAD668E-A73B-4FD7-9A58-7E1A85EA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6382" y="4286137"/>
            <a:ext cx="665306" cy="651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E4CEE79-6502-4497-C935-BB86C90C41C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884" y="118166"/>
            <a:ext cx="3280950" cy="1837403"/>
          </a:xfrm>
          <a:prstGeom prst="rect">
            <a:avLst/>
          </a:prstGeom>
        </p:spPr>
      </p:pic>
      <p:pic>
        <p:nvPicPr>
          <p:cNvPr id="21" name="Picture 2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F0652B26-3BCA-1736-00EE-5F3E37A7E3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47" y="708797"/>
            <a:ext cx="2991575" cy="16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2318DE4-F2F5-4094-B8EB-338EFBFC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" y="0"/>
            <a:ext cx="1218526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07AC2B-A112-48B6-82CF-87000C64EEC3}"/>
              </a:ext>
            </a:extLst>
          </p:cNvPr>
          <p:cNvSpPr/>
          <p:nvPr/>
        </p:nvSpPr>
        <p:spPr>
          <a:xfrm>
            <a:off x="577236" y="2731537"/>
            <a:ext cx="11163914" cy="2401294"/>
          </a:xfrm>
          <a:prstGeom prst="rect">
            <a:avLst/>
          </a:prstGeom>
          <a:solidFill>
            <a:schemeClr val="accent6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22689-C77D-4AD3-BDFB-E5B755ED640C}"/>
              </a:ext>
            </a:extLst>
          </p:cNvPr>
          <p:cNvSpPr txBox="1"/>
          <p:nvPr/>
        </p:nvSpPr>
        <p:spPr>
          <a:xfrm rot="16200000">
            <a:off x="350764" y="443057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23.8”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BBAF9C1-79B7-4E93-9FA9-0F927278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ThinkVision P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DB1AD-461A-4D72-AFBF-87793F418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computer, television&#10;&#10;Description automatically generated">
            <a:extLst>
              <a:ext uri="{FF2B5EF4-FFF2-40B4-BE49-F238E27FC236}">
                <a16:creationId xmlns:a16="http://schemas.microsoft.com/office/drawing/2014/main" id="{BB8093E8-3BF3-4688-B20D-28CEC898F9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2081447"/>
            <a:ext cx="2742251" cy="2056688"/>
          </a:xfrm>
          <a:prstGeom prst="rect">
            <a:avLst/>
          </a:prstGeom>
        </p:spPr>
      </p:pic>
      <p:pic>
        <p:nvPicPr>
          <p:cNvPr id="18" name="Picture 17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D46DBC9-BC3E-44A8-8863-D50E44B79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550" y="2200986"/>
            <a:ext cx="3280950" cy="18374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34F6F5F-18D6-4FB1-9730-C4E30604950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42CE1E-24E3-4A63-B2D8-7A9D5604BF12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ECE0027-9A6C-4B22-9DAE-E92439199E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93B4AC5-CD59-4D59-96F7-55EDD839B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1A4D032-ED38-4B63-9A45-ABD718F847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CB979282-438E-423D-A07F-B9283D6EE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59ACB5D-866A-4641-AE93-EDC9FE4B1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4CDB5EC-593C-4B74-B5E7-F4CA1CF24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D3B143F0-4914-4C98-897C-239B07E3A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4E3231E9-9D92-5857-1B46-ADB46D289DEB}"/>
              </a:ext>
            </a:extLst>
          </p:cNvPr>
          <p:cNvGraphicFramePr>
            <a:graphicFrameLocks noGrp="1"/>
          </p:cNvGraphicFramePr>
          <p:nvPr/>
        </p:nvGraphicFramePr>
        <p:xfrm>
          <a:off x="6859176" y="4209676"/>
          <a:ext cx="4685123" cy="17092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22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899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P24q-30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nLBL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$304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63B4GAR6US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nLBL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(100W) / DP 1.4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$424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63B3GAR6US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1EC24996-F22F-2125-8EF6-32807B4CD2A4}"/>
              </a:ext>
            </a:extLst>
          </p:cNvPr>
          <p:cNvGraphicFramePr>
            <a:graphicFrameLocks noGrp="1"/>
          </p:cNvGraphicFramePr>
          <p:nvPr/>
        </p:nvGraphicFramePr>
        <p:xfrm>
          <a:off x="1602289" y="4209676"/>
          <a:ext cx="4685123" cy="17092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22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899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P24q-20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P24h-2L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$304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61F5GAR1US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nLBL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 / DP 1.2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$424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62B2GAR1US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93224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7A8939-93D2-4894-B64A-CE11B7AB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ThinkVision T86, T75, T65 </a:t>
            </a:r>
            <a:br>
              <a:rPr lang="fr-FR" dirty="0"/>
            </a:br>
            <a:r>
              <a:rPr lang="fr-FR" dirty="0"/>
              <a:t>Interactive Large Format Displays (iLFDs)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F7EF17-61B8-4C6D-A8DA-F518C8532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529" y="1716635"/>
            <a:ext cx="4117039" cy="452764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Specs</a:t>
            </a:r>
            <a:endParaRPr lang="en-US" sz="1200" b="1" dirty="0"/>
          </a:p>
          <a:p>
            <a:r>
              <a:rPr lang="en-US" sz="1200" b="1" dirty="0"/>
              <a:t>All Models</a:t>
            </a:r>
          </a:p>
          <a:p>
            <a:pPr lvl="1"/>
            <a:r>
              <a:rPr lang="en-US" sz="1000" dirty="0"/>
              <a:t>Wireless Projection (via W30 wireless dongle)</a:t>
            </a:r>
          </a:p>
          <a:p>
            <a:pPr lvl="1"/>
            <a:r>
              <a:rPr lang="en-US" sz="1000" dirty="0"/>
              <a:t>Whiteboard / 20 pt IR Touch Functionality</a:t>
            </a:r>
          </a:p>
          <a:p>
            <a:pPr lvl="1"/>
            <a:r>
              <a:rPr lang="en-US" sz="1000" dirty="0"/>
              <a:t>Remote Collaboration</a:t>
            </a:r>
          </a:p>
          <a:p>
            <a:pPr lvl="1"/>
            <a:r>
              <a:rPr lang="en-US" sz="1000" dirty="0"/>
              <a:t>3840x2160 4K Resolution</a:t>
            </a:r>
          </a:p>
          <a:p>
            <a:pPr lvl="1"/>
            <a:r>
              <a:rPr lang="en-US" sz="1000" dirty="0"/>
              <a:t>Android 9 OS</a:t>
            </a:r>
          </a:p>
          <a:p>
            <a:pPr lvl="1"/>
            <a:r>
              <a:rPr lang="en-US" sz="1000" dirty="0"/>
              <a:t>4K AI Enhanced Smart Camera*</a:t>
            </a:r>
          </a:p>
          <a:p>
            <a:pPr lvl="1"/>
            <a:r>
              <a:rPr lang="en-US" sz="1000" dirty="0"/>
              <a:t>Front Ports: HDMI2.0(1), USB 3.0(1), USB-C(1), USB touch(1)</a:t>
            </a:r>
          </a:p>
          <a:p>
            <a:pPr lvl="1"/>
            <a:r>
              <a:rPr lang="en-US" sz="1000" dirty="0"/>
              <a:t>Other Ports: USB-C(1), HDMI2.0(3), DP1.2(1), VGA(1), USB3.0(2), USB touch(1), RJ45(2), RS232(1), HDMI out(1), Audio out/in(1)</a:t>
            </a:r>
          </a:p>
          <a:p>
            <a:pPr lvl="1"/>
            <a:r>
              <a:rPr lang="en-US" sz="1000" dirty="0"/>
              <a:t>Ambient light &amp; Human presence sensors</a:t>
            </a:r>
          </a:p>
          <a:p>
            <a:pPr lvl="1"/>
            <a:r>
              <a:rPr lang="en-US" sz="1000" dirty="0"/>
              <a:t>2x 15W speakers &amp; 8-array microphone</a:t>
            </a:r>
          </a:p>
          <a:p>
            <a:pPr lvl="1"/>
            <a:endParaRPr lang="en-US" sz="1000" dirty="0"/>
          </a:p>
          <a:p>
            <a:pPr marL="380705" lvl="1" indent="0">
              <a:buNone/>
            </a:pPr>
            <a:endParaRPr lang="en-US" sz="1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4AC3A-48D5-44C1-891F-DEB3F2B6B973}"/>
              </a:ext>
            </a:extLst>
          </p:cNvPr>
          <p:cNvCxnSpPr/>
          <p:nvPr/>
        </p:nvCxnSpPr>
        <p:spPr>
          <a:xfrm>
            <a:off x="4689021" y="1666324"/>
            <a:ext cx="0" cy="4866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E4A64555-3582-4EDF-8E58-7E4E8130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1454" y="1666323"/>
            <a:ext cx="3732479" cy="4484386"/>
          </a:xfrm>
          <a:prstGeom prst="rect">
            <a:avLst/>
          </a:prstGeom>
        </p:spPr>
      </p:pic>
      <p:pic>
        <p:nvPicPr>
          <p:cNvPr id="16" name="Picture 5" descr="A picture containing text, indoor, wall, display&#10;&#10;Description automatically generated">
            <a:extLst>
              <a:ext uri="{FF2B5EF4-FFF2-40B4-BE49-F238E27FC236}">
                <a16:creationId xmlns:a16="http://schemas.microsoft.com/office/drawing/2014/main" id="{D1CE53D4-9C1E-417D-A5BF-57D3EB8AA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884" y="1666324"/>
            <a:ext cx="3494010" cy="2329947"/>
          </a:xfrm>
          <a:prstGeom prst="rect">
            <a:avLst/>
          </a:prstGeom>
        </p:spPr>
      </p:pic>
      <p:pic>
        <p:nvPicPr>
          <p:cNvPr id="17" name="Picture 16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C6DBFE8B-33BA-4145-B05D-8D6A35F5D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884" y="5553069"/>
            <a:ext cx="1790441" cy="1195280"/>
          </a:xfrm>
          <a:prstGeom prst="rect">
            <a:avLst/>
          </a:prstGeom>
        </p:spPr>
      </p:pic>
      <p:pic>
        <p:nvPicPr>
          <p:cNvPr id="18" name="Picture 17" descr="A picture containing indoor, table, floor, electronics&#10;&#10;Description automatically generated">
            <a:extLst>
              <a:ext uri="{FF2B5EF4-FFF2-40B4-BE49-F238E27FC236}">
                <a16:creationId xmlns:a16="http://schemas.microsoft.com/office/drawing/2014/main" id="{44800E0E-EE51-4A13-8B04-43C8192AE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337" y="5264481"/>
            <a:ext cx="1636784" cy="886228"/>
          </a:xfrm>
          <a:prstGeom prst="rect">
            <a:avLst/>
          </a:prstGeom>
        </p:spPr>
      </p:pic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5C4ECC-8AEB-45C6-8365-94DBA8486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032" y="4043764"/>
            <a:ext cx="2347740" cy="1555477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CC208BB7-D91E-F64B-AC42-67632CE213E5}"/>
              </a:ext>
            </a:extLst>
          </p:cNvPr>
          <p:cNvGraphicFramePr>
            <a:graphicFrameLocks noGrp="1"/>
          </p:cNvGraphicFramePr>
          <p:nvPr/>
        </p:nvGraphicFramePr>
        <p:xfrm>
          <a:off x="126743" y="4575922"/>
          <a:ext cx="4397277" cy="17378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759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65759">
                  <a:extLst>
                    <a:ext uri="{9D8B030D-6E8A-4147-A177-3AD203B41FA5}">
                      <a16:colId xmlns:a16="http://schemas.microsoft.com/office/drawing/2014/main" val="3058549834"/>
                    </a:ext>
                  </a:extLst>
                </a:gridCol>
                <a:gridCol w="1465759">
                  <a:extLst>
                    <a:ext uri="{9D8B030D-6E8A-4147-A177-3AD203B41FA5}">
                      <a16:colId xmlns:a16="http://schemas.microsoft.com/office/drawing/2014/main" val="1845370233"/>
                    </a:ext>
                  </a:extLst>
                </a:gridCol>
              </a:tblGrid>
              <a:tr h="731965">
                <a:tc>
                  <a:txBody>
                    <a:bodyPr/>
                    <a:lstStyle/>
                    <a:p>
                      <a:r>
                        <a:rPr lang="en-US" sz="1600" dirty="0"/>
                        <a:t>T65 no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T75 w/ 4K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T86 w/ 4K Camera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65” Touchscreen Display</a:t>
                      </a:r>
                    </a:p>
                    <a:p>
                      <a:r>
                        <a:rPr lang="en-US" sz="1200" dirty="0"/>
                        <a:t>$4,999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62F3KATCWW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75” Touchscreen Display</a:t>
                      </a:r>
                    </a:p>
                    <a:p>
                      <a:r>
                        <a:rPr lang="en-US" sz="1200" dirty="0"/>
                        <a:t>$5,999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62F4KATCWW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85” Touchscreen Display</a:t>
                      </a:r>
                    </a:p>
                    <a:p>
                      <a:r>
                        <a:rPr lang="en-US" sz="1200" dirty="0"/>
                        <a:t>$7,999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62F0KATAWW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591B3C-E6C9-B036-6371-17204097D5A2}"/>
              </a:ext>
            </a:extLst>
          </p:cNvPr>
          <p:cNvSpPr txBox="1"/>
          <p:nvPr/>
        </p:nvSpPr>
        <p:spPr>
          <a:xfrm>
            <a:off x="8489950" y="6511295"/>
            <a:ext cx="2675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 4K Camera only on T75 &amp; T86 models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DC54504-F548-8F61-D673-29724DA06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13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C1AC71EE-C2C9-4F07-9452-53092D0FE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20085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6624D6D-F045-49CE-938C-9A4E60D057A8}"/>
              </a:ext>
            </a:extLst>
          </p:cNvPr>
          <p:cNvSpPr/>
          <p:nvPr/>
        </p:nvSpPr>
        <p:spPr>
          <a:xfrm>
            <a:off x="-10636" y="343414"/>
            <a:ext cx="4640693" cy="588099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1E63F-B402-464C-97F9-77D1F9D5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ThinkVision T Series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F8405-4531-4C4A-A758-2786668BB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C7D17-8145-4D1B-9B22-8F3293885EA9}"/>
              </a:ext>
            </a:extLst>
          </p:cNvPr>
          <p:cNvSpPr/>
          <p:nvPr/>
        </p:nvSpPr>
        <p:spPr>
          <a:xfrm>
            <a:off x="399464" y="3477343"/>
            <a:ext cx="11525836" cy="261469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0BB00-8FDE-49FA-B192-ED83F36DB0D9}"/>
              </a:ext>
            </a:extLst>
          </p:cNvPr>
          <p:cNvSpPr/>
          <p:nvPr/>
        </p:nvSpPr>
        <p:spPr>
          <a:xfrm>
            <a:off x="6138528" y="147215"/>
            <a:ext cx="5895908" cy="3028436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9EF36-991D-4C25-98A9-C00155BB701F}"/>
              </a:ext>
            </a:extLst>
          </p:cNvPr>
          <p:cNvSpPr txBox="1"/>
          <p:nvPr/>
        </p:nvSpPr>
        <p:spPr>
          <a:xfrm rot="16200000">
            <a:off x="-382159" y="4848749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21.5” – 23.8”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7EEC7-37A3-46D1-8993-4B9693E9A078}"/>
              </a:ext>
            </a:extLst>
          </p:cNvPr>
          <p:cNvSpPr txBox="1"/>
          <p:nvPr/>
        </p:nvSpPr>
        <p:spPr>
          <a:xfrm rot="16200000">
            <a:off x="6001905" y="260309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27”</a:t>
            </a:r>
          </a:p>
        </p:txBody>
      </p:sp>
      <p:pic>
        <p:nvPicPr>
          <p:cNvPr id="36" name="Picture 35" descr="A picture containing text, electronics, display, dark&#10;&#10;Description automatically generated">
            <a:extLst>
              <a:ext uri="{FF2B5EF4-FFF2-40B4-BE49-F238E27FC236}">
                <a16:creationId xmlns:a16="http://schemas.microsoft.com/office/drawing/2014/main" id="{BF927BDA-3286-4492-A2EF-C504A1802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386" y="3362667"/>
            <a:ext cx="2896156" cy="1622149"/>
          </a:xfrm>
          <a:prstGeom prst="rect">
            <a:avLst/>
          </a:prstGeom>
        </p:spPr>
      </p:pic>
      <p:pic>
        <p:nvPicPr>
          <p:cNvPr id="41" name="Picture 4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69DDAFA7-B574-43DA-9440-B5AEAD75C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14" y="2354201"/>
            <a:ext cx="3564117" cy="1996145"/>
          </a:xfrm>
          <a:prstGeom prst="rect">
            <a:avLst/>
          </a:prstGeom>
        </p:spPr>
      </p:pic>
      <p:pic>
        <p:nvPicPr>
          <p:cNvPr id="43" name="Picture 4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97833D2-2D01-4846-B73F-4A33944D9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44" y="76546"/>
            <a:ext cx="2801658" cy="1569117"/>
          </a:xfrm>
          <a:prstGeom prst="rect">
            <a:avLst/>
          </a:prstGeom>
        </p:spPr>
      </p:pic>
      <p:pic>
        <p:nvPicPr>
          <p:cNvPr id="45" name="Picture 44" descr="A picture containing text, electronics, display, black&#10;&#10;Description automatically generated">
            <a:extLst>
              <a:ext uri="{FF2B5EF4-FFF2-40B4-BE49-F238E27FC236}">
                <a16:creationId xmlns:a16="http://schemas.microsoft.com/office/drawing/2014/main" id="{EAA3D958-1E9D-47DB-BE0D-2F4DE72BF6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368" y="-86439"/>
            <a:ext cx="3383951" cy="18950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3E4B01F-0D8A-4286-A09E-70F5F3CC034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27030B-E1B6-4B5F-B316-8BE8D805F7E1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FCF570-C1F4-411B-A80F-6E50826E4A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B2EAABD-5DD4-4FD0-A01E-5059E6357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2F12B248-2C4D-48C8-9005-3029456B8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DD6ED7E-A9F7-4A00-9554-C1484BCDE1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03FE1EE-B3D6-4374-8A51-48260A210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AB1239C-40D2-4B0B-BE86-1DD05D3FFA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860C0F0-0840-4FA6-B372-8498C84C9C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 descr="A picture containing text, monitor, sitting, light&#10;&#10;Description automatically generated">
            <a:extLst>
              <a:ext uri="{FF2B5EF4-FFF2-40B4-BE49-F238E27FC236}">
                <a16:creationId xmlns:a16="http://schemas.microsoft.com/office/drawing/2014/main" id="{246F8F90-29A0-42BD-8664-9F8A92B960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25" y="3707702"/>
            <a:ext cx="2364805" cy="1331385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A65BC2-3DED-2722-330C-8D9C44C8C536}"/>
              </a:ext>
            </a:extLst>
          </p:cNvPr>
          <p:cNvGraphicFramePr>
            <a:graphicFrameLocks noGrp="1"/>
          </p:cNvGraphicFramePr>
          <p:nvPr/>
        </p:nvGraphicFramePr>
        <p:xfrm>
          <a:off x="8473776" y="1717748"/>
          <a:ext cx="3443190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89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T27h-20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T27h-2L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$404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61ECGAR2US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27” 16:9 nLBL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$409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62B1GAR2US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738080AA-B0A6-3BF0-33CE-BF408518C3B0}"/>
              </a:ext>
            </a:extLst>
          </p:cNvPr>
          <p:cNvGraphicFramePr>
            <a:graphicFrameLocks noGrp="1"/>
          </p:cNvGraphicFramePr>
          <p:nvPr/>
        </p:nvGraphicFramePr>
        <p:xfrm>
          <a:off x="6586236" y="1717748"/>
          <a:ext cx="1677890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89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T27i-30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$314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63A4MAR1US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4DCBAC80-7DA6-55B4-3E76-CFB85D315C09}"/>
              </a:ext>
            </a:extLst>
          </p:cNvPr>
          <p:cNvGraphicFramePr>
            <a:graphicFrameLocks noGrp="1"/>
          </p:cNvGraphicFramePr>
          <p:nvPr/>
        </p:nvGraphicFramePr>
        <p:xfrm>
          <a:off x="889997" y="4507399"/>
          <a:ext cx="4419020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566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T22i-30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$160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63B0MAT6US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$180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63B2MAT6US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$175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63CFMAT1US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1DB87B59-E80E-D239-729D-9179E63C6A27}"/>
              </a:ext>
            </a:extLst>
          </p:cNvPr>
          <p:cNvGraphicFramePr>
            <a:graphicFrameLocks noGrp="1"/>
          </p:cNvGraphicFramePr>
          <p:nvPr/>
        </p:nvGraphicFramePr>
        <p:xfrm>
          <a:off x="7187667" y="4968720"/>
          <a:ext cx="4419020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566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T22i-20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$190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61FEMAT6US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$220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61F6MAT2US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$205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61F7MAT1US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3" name="Table 7">
            <a:extLst>
              <a:ext uri="{FF2B5EF4-FFF2-40B4-BE49-F238E27FC236}">
                <a16:creationId xmlns:a16="http://schemas.microsoft.com/office/drawing/2014/main" id="{3230C45D-74BC-025D-ED75-349E4F69CE4D}"/>
              </a:ext>
            </a:extLst>
          </p:cNvPr>
          <p:cNvGraphicFramePr>
            <a:graphicFrameLocks noGrp="1"/>
          </p:cNvGraphicFramePr>
          <p:nvPr/>
        </p:nvGraphicFramePr>
        <p:xfrm>
          <a:off x="5411057" y="4970899"/>
          <a:ext cx="1640271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0271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T23d-10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22.5” 16:10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$234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61C3MAR6US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75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person, person, computer&#10;&#10;Description automatically generated">
            <a:extLst>
              <a:ext uri="{FF2B5EF4-FFF2-40B4-BE49-F238E27FC236}">
                <a16:creationId xmlns:a16="http://schemas.microsoft.com/office/drawing/2014/main" id="{79D4336E-87D0-4705-B608-86EED080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54" r="16170"/>
          <a:stretch/>
        </p:blipFill>
        <p:spPr>
          <a:xfrm>
            <a:off x="-1" y="0"/>
            <a:ext cx="6959009" cy="6861761"/>
          </a:xfrm>
          <a:prstGeom prst="rect">
            <a:avLst/>
          </a:prstGeom>
        </p:spPr>
      </p:pic>
      <p:pic>
        <p:nvPicPr>
          <p:cNvPr id="20" name="Picture 19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CAF586B-938C-479C-A55A-C0A7B5C7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2" r="15615"/>
          <a:stretch/>
        </p:blipFill>
        <p:spPr>
          <a:xfrm>
            <a:off x="6094410" y="0"/>
            <a:ext cx="6094415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5B2070-1BD5-4BE0-915D-CE10915F84ED}"/>
              </a:ext>
            </a:extLst>
          </p:cNvPr>
          <p:cNvSpPr/>
          <p:nvPr/>
        </p:nvSpPr>
        <p:spPr>
          <a:xfrm>
            <a:off x="-10636" y="343414"/>
            <a:ext cx="7496980" cy="588099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9F730-3448-4874-B2CE-D97F69D7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ThinkVision M Series Mobile Monitors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070D0-5796-4C86-9A1F-9BEF86AB8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7DFD2-9BD6-4F6C-BB38-0F328346C641}"/>
              </a:ext>
            </a:extLst>
          </p:cNvPr>
          <p:cNvSpPr/>
          <p:nvPr/>
        </p:nvSpPr>
        <p:spPr>
          <a:xfrm>
            <a:off x="6094410" y="6415471"/>
            <a:ext cx="819823" cy="46166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752E1C-928D-4816-BDF5-CF91A09C2092}"/>
              </a:ext>
            </a:extLst>
          </p:cNvPr>
          <p:cNvSpPr txBox="1"/>
          <p:nvPr/>
        </p:nvSpPr>
        <p:spPr>
          <a:xfrm>
            <a:off x="6094410" y="64154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27DB5-5AB9-49BD-B26E-A199A2B7CDF5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91C230-567A-47CB-84D1-62CDEFD5455B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90CC1-DBF8-4374-80A8-4CB0CB39A4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49E195-64F8-4633-9924-5F9D374BE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05533E0-3CF9-4903-A098-80E09B0D3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D6B7045-8D4F-4D6C-9971-FF25764F9D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503EA8E-BEF7-4B6E-BBD7-1D30FBD9D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C4E67AC-8486-4CF7-AD84-4BC5C8C45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A3D8124-CF3E-4C81-979A-A568F68A67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045CF-16E0-4530-B338-70C5932F328D}"/>
              </a:ext>
            </a:extLst>
          </p:cNvPr>
          <p:cNvSpPr/>
          <p:nvPr/>
        </p:nvSpPr>
        <p:spPr>
          <a:xfrm>
            <a:off x="-10636" y="5731709"/>
            <a:ext cx="819823" cy="46166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BC214-E167-45DA-B9A5-55CEF39B6578}"/>
              </a:ext>
            </a:extLst>
          </p:cNvPr>
          <p:cNvSpPr txBox="1"/>
          <p:nvPr/>
        </p:nvSpPr>
        <p:spPr>
          <a:xfrm>
            <a:off x="-10636" y="57317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7EE234-8B0D-4A35-881C-440156D84039}"/>
              </a:ext>
            </a:extLst>
          </p:cNvPr>
          <p:cNvSpPr/>
          <p:nvPr/>
        </p:nvSpPr>
        <p:spPr>
          <a:xfrm>
            <a:off x="10616304" y="3120287"/>
            <a:ext cx="1010696" cy="30777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44B9A6-1757-4CEF-9CF1-622DB36DAD9F}"/>
              </a:ext>
            </a:extLst>
          </p:cNvPr>
          <p:cNvSpPr txBox="1"/>
          <p:nvPr/>
        </p:nvSpPr>
        <p:spPr>
          <a:xfrm>
            <a:off x="10616303" y="3120288"/>
            <a:ext cx="1053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15.6” FHD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99BFE2-6728-48E8-A130-15F370F61608}"/>
              </a:ext>
            </a:extLst>
          </p:cNvPr>
          <p:cNvSpPr/>
          <p:nvPr/>
        </p:nvSpPr>
        <p:spPr>
          <a:xfrm>
            <a:off x="4418633" y="4999414"/>
            <a:ext cx="938292" cy="30777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642EE5-4630-4FB4-BEED-41D9279067E8}"/>
              </a:ext>
            </a:extLst>
          </p:cNvPr>
          <p:cNvSpPr txBox="1"/>
          <p:nvPr/>
        </p:nvSpPr>
        <p:spPr>
          <a:xfrm>
            <a:off x="4418633" y="4999415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14” FHD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3A9ED43-157C-12A7-B063-52E57F9B38B4}"/>
              </a:ext>
            </a:extLst>
          </p:cNvPr>
          <p:cNvGraphicFramePr>
            <a:graphicFrameLocks noGrp="1"/>
          </p:cNvGraphicFramePr>
          <p:nvPr/>
        </p:nvGraphicFramePr>
        <p:xfrm>
          <a:off x="1587978" y="1635868"/>
          <a:ext cx="2603500" cy="1160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M14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14” FHD 1920x1080 16:9 Display</a:t>
                      </a:r>
                    </a:p>
                    <a:p>
                      <a:r>
                        <a:rPr lang="en-US" sz="1200" dirty="0"/>
                        <a:t>72% sRGB Color</a:t>
                      </a:r>
                    </a:p>
                    <a:p>
                      <a:r>
                        <a:rPr lang="en-US" sz="1200" dirty="0"/>
                        <a:t>$284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61DDUAR6US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7E73D238-85EF-A420-54BC-F72FE84AB548}"/>
              </a:ext>
            </a:extLst>
          </p:cNvPr>
          <p:cNvGraphicFramePr>
            <a:graphicFrameLocks noGrp="1"/>
          </p:cNvGraphicFramePr>
          <p:nvPr/>
        </p:nvGraphicFramePr>
        <p:xfrm>
          <a:off x="9457540" y="931513"/>
          <a:ext cx="2603500" cy="1160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M15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15.6” FHD 1920x1080 16:9 Display</a:t>
                      </a:r>
                    </a:p>
                    <a:p>
                      <a:r>
                        <a:rPr lang="en-US" sz="1200" dirty="0"/>
                        <a:t>45% sRGB Color</a:t>
                      </a:r>
                    </a:p>
                    <a:p>
                      <a:r>
                        <a:rPr lang="en-US" sz="1200" dirty="0"/>
                        <a:t>$219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62CAUAR1US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09586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8D0B4612-7617-4698-8FBB-4E84065F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3163"/>
            <a:ext cx="12188825" cy="6911163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91A06C2-DF5E-485B-A971-8D5AEBBC500A}"/>
              </a:ext>
            </a:extLst>
          </p:cNvPr>
          <p:cNvSpPr/>
          <p:nvPr/>
        </p:nvSpPr>
        <p:spPr>
          <a:xfrm>
            <a:off x="-1" y="283"/>
            <a:ext cx="12188825" cy="685743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9597" y="-39511"/>
            <a:ext cx="12228422" cy="85369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25000">
                <a:schemeClr val="tx1">
                  <a:alpha val="91000"/>
                  <a:lumMod val="100000"/>
                </a:schemeClr>
              </a:gs>
              <a:gs pos="41000">
                <a:schemeClr val="bg2">
                  <a:lumMod val="40000"/>
                  <a:lumOff val="60000"/>
                  <a:alpha val="62000"/>
                </a:schemeClr>
              </a:gs>
              <a:gs pos="56000">
                <a:schemeClr val="tx1">
                  <a:lumMod val="50000"/>
                  <a:lumOff val="50000"/>
                  <a:alpha val="49000"/>
                </a:schemeClr>
              </a:gs>
              <a:gs pos="71000">
                <a:schemeClr val="bg2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2420" y="-44230"/>
            <a:ext cx="2157963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 Series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133576" y="3922755"/>
            <a:ext cx="4069744" cy="2399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133575" y="3919368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E22-28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$204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62BAMAR4US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06" y="-127580"/>
            <a:ext cx="3119897" cy="98848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144517" y="4942658"/>
            <a:ext cx="3328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21.5”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21.5”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1920x1080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VGA,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07" y="5889142"/>
            <a:ext cx="790367" cy="35561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2E607B-D5C9-4965-BDB3-432BD777B2AF}"/>
              </a:ext>
            </a:extLst>
          </p:cNvPr>
          <p:cNvSpPr/>
          <p:nvPr/>
        </p:nvSpPr>
        <p:spPr>
          <a:xfrm>
            <a:off x="4382712" y="3922754"/>
            <a:ext cx="4022638" cy="265973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EBB5C7-FAF3-4EE0-974D-C48DB8F66A5C}"/>
              </a:ext>
            </a:extLst>
          </p:cNvPr>
          <p:cNvSpPr txBox="1"/>
          <p:nvPr/>
        </p:nvSpPr>
        <p:spPr>
          <a:xfrm>
            <a:off x="4388044" y="3921902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E24-28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$234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62C8MAR4US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80DD5D-786E-498E-9414-283F58ED986B}"/>
              </a:ext>
            </a:extLst>
          </p:cNvPr>
          <p:cNvSpPr/>
          <p:nvPr/>
        </p:nvSpPr>
        <p:spPr>
          <a:xfrm>
            <a:off x="4395825" y="5196644"/>
            <a:ext cx="3521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3-sided Near-Edgeless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23.8” IPS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1920x1080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VGA,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42855A03-0247-432F-913E-370FC6947A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799" y="5921616"/>
            <a:ext cx="790367" cy="355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F60D8F-3B10-4258-9D73-B6883991DF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57" y="5786173"/>
            <a:ext cx="544141" cy="54414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36F1707-09C3-4B4B-A002-13F305BEB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354" y="5418377"/>
            <a:ext cx="421220" cy="424021"/>
          </a:xfrm>
          <a:prstGeom prst="round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1628A8C-08F7-4944-8638-0BE8A947C2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474" y="5815083"/>
            <a:ext cx="544141" cy="54414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6D81663-7676-402B-B4ED-86A73667D5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698" y="5418376"/>
            <a:ext cx="421220" cy="424021"/>
          </a:xfrm>
          <a:prstGeom prst="round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367C9EC-5B89-4FFD-BD38-E02F07B2B4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957" y="4351435"/>
            <a:ext cx="1096161" cy="1029733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A100F5D-F101-45FF-8BD2-0BDA202C85A8}"/>
              </a:ext>
            </a:extLst>
          </p:cNvPr>
          <p:cNvSpPr/>
          <p:nvPr/>
        </p:nvSpPr>
        <p:spPr>
          <a:xfrm>
            <a:off x="4388044" y="887780"/>
            <a:ext cx="4022638" cy="28633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DD8740A-BDF1-4F03-873F-49BB685E464A}"/>
              </a:ext>
            </a:extLst>
          </p:cNvPr>
          <p:cNvSpPr txBox="1"/>
          <p:nvPr/>
        </p:nvSpPr>
        <p:spPr>
          <a:xfrm>
            <a:off x="4382712" y="886049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E28u-20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$389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62F9GAR4US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74CA729-52D7-4682-9A8A-8EBE7EC5AD24}"/>
              </a:ext>
            </a:extLst>
          </p:cNvPr>
          <p:cNvSpPr/>
          <p:nvPr/>
        </p:nvSpPr>
        <p:spPr>
          <a:xfrm>
            <a:off x="4388044" y="2158393"/>
            <a:ext cx="3921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3840x2160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DP &amp; HDMI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8A37989-99CF-45EE-924B-F9F74C6AE092}"/>
              </a:ext>
            </a:extLst>
          </p:cNvPr>
          <p:cNvSpPr/>
          <p:nvPr/>
        </p:nvSpPr>
        <p:spPr>
          <a:xfrm>
            <a:off x="8553129" y="880048"/>
            <a:ext cx="3450375" cy="28878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D43DE76-9A13-4F0F-9120-7130408DDE8F}"/>
              </a:ext>
            </a:extLst>
          </p:cNvPr>
          <p:cNvSpPr txBox="1"/>
          <p:nvPr/>
        </p:nvSpPr>
        <p:spPr>
          <a:xfrm>
            <a:off x="8553128" y="873050"/>
            <a:ext cx="2174868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E29w-20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$299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62CEGAR3US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E4226F-2FD5-4AD3-AFC4-17BF1EE88C56}"/>
              </a:ext>
            </a:extLst>
          </p:cNvPr>
          <p:cNvSpPr/>
          <p:nvPr/>
        </p:nvSpPr>
        <p:spPr>
          <a:xfrm>
            <a:off x="8558461" y="2174273"/>
            <a:ext cx="3506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29”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 x 1080 FHD Resolution (75 Hz)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Swivel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(TBD)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Natural Low Blue Light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818903F-4AEA-42ED-B6B6-279911F4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989" y="2835062"/>
            <a:ext cx="421220" cy="424021"/>
          </a:xfrm>
          <a:prstGeom prst="round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2F52E43-0B10-4021-AF17-3129EB36D7C9}"/>
              </a:ext>
            </a:extLst>
          </p:cNvPr>
          <p:cNvSpPr/>
          <p:nvPr/>
        </p:nvSpPr>
        <p:spPr>
          <a:xfrm>
            <a:off x="133576" y="887780"/>
            <a:ext cx="4069744" cy="28800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0D74FA-58AE-4790-885C-D7009FC53A3E}"/>
              </a:ext>
            </a:extLst>
          </p:cNvPr>
          <p:cNvSpPr txBox="1"/>
          <p:nvPr/>
        </p:nvSpPr>
        <p:spPr>
          <a:xfrm>
            <a:off x="133575" y="887392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E27q-20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$314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62D0GAR1US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60099A-E95D-4A6C-8057-5FA278D880A6}"/>
              </a:ext>
            </a:extLst>
          </p:cNvPr>
          <p:cNvSpPr/>
          <p:nvPr/>
        </p:nvSpPr>
        <p:spPr>
          <a:xfrm>
            <a:off x="141086" y="2167417"/>
            <a:ext cx="3506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27”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27”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2560x1440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56D015E-D743-45CC-B5B6-ACE84D398E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348" y="3259084"/>
            <a:ext cx="544141" cy="54414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76D6D42-2AC0-4C61-91D8-8E8462ACD7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416" y="2835063"/>
            <a:ext cx="421220" cy="424021"/>
          </a:xfrm>
          <a:prstGeom prst="roundRect">
            <a:avLst/>
          </a:prstGeom>
        </p:spPr>
      </p:pic>
      <p:pic>
        <p:nvPicPr>
          <p:cNvPr id="5" name="Picture 4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FDF67A6E-89FA-41C6-B9E9-1BAA5E8C61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504" y="4049134"/>
            <a:ext cx="1401941" cy="1287509"/>
          </a:xfrm>
          <a:prstGeom prst="rect">
            <a:avLst/>
          </a:prstGeom>
        </p:spPr>
      </p:pic>
      <p:grpSp>
        <p:nvGrpSpPr>
          <p:cNvPr id="134" name="组合 5">
            <a:extLst>
              <a:ext uri="{FF2B5EF4-FFF2-40B4-BE49-F238E27FC236}">
                <a16:creationId xmlns:a16="http://schemas.microsoft.com/office/drawing/2014/main" id="{C5110D0B-FAD3-4E15-A1A6-5E2E66FDF023}"/>
              </a:ext>
            </a:extLst>
          </p:cNvPr>
          <p:cNvGrpSpPr/>
          <p:nvPr/>
        </p:nvGrpSpPr>
        <p:grpSpPr>
          <a:xfrm>
            <a:off x="9617927" y="754294"/>
            <a:ext cx="2617101" cy="1939498"/>
            <a:chOff x="3246055" y="932603"/>
            <a:chExt cx="1590166" cy="1191727"/>
          </a:xfrm>
        </p:grpSpPr>
        <p:pic>
          <p:nvPicPr>
            <p:cNvPr id="135" name="图片 6">
              <a:extLst>
                <a:ext uri="{FF2B5EF4-FFF2-40B4-BE49-F238E27FC236}">
                  <a16:creationId xmlns:a16="http://schemas.microsoft.com/office/drawing/2014/main" id="{B712F253-B882-468D-B4C1-550FC2BE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55" y="932603"/>
              <a:ext cx="1590166" cy="1191727"/>
            </a:xfrm>
            <a:prstGeom prst="rect">
              <a:avLst/>
            </a:prstGeom>
          </p:spPr>
        </p:pic>
        <p:pic>
          <p:nvPicPr>
            <p:cNvPr id="136" name="图片 7" descr="图片包含 自然, 沙丘, 户外, 雪&#10;&#10;描述已自动生成">
              <a:extLst>
                <a:ext uri="{FF2B5EF4-FFF2-40B4-BE49-F238E27FC236}">
                  <a16:creationId xmlns:a16="http://schemas.microsoft.com/office/drawing/2014/main" id="{EE1E63B7-66A0-4218-95F8-0B3A63E9B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761" y="1050524"/>
              <a:ext cx="1260466" cy="543621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0AE0C56-FA57-41B9-9C2C-5107BA36ED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079" y="2794721"/>
            <a:ext cx="544141" cy="54414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98185AD-664F-441B-8E8C-7981EC7CA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338" y="2411041"/>
            <a:ext cx="421220" cy="424021"/>
          </a:xfrm>
          <a:prstGeom prst="roundRect">
            <a:avLst/>
          </a:prstGeom>
        </p:spPr>
      </p:pic>
      <p:pic>
        <p:nvPicPr>
          <p:cNvPr id="49" name="Picture 48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7BC70835-7470-4B85-BCBA-7DA29E732B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880" y="1040308"/>
            <a:ext cx="1401941" cy="1287509"/>
          </a:xfrm>
          <a:prstGeom prst="rect">
            <a:avLst/>
          </a:prstGeom>
        </p:spPr>
      </p:pic>
      <p:pic>
        <p:nvPicPr>
          <p:cNvPr id="52" name="Picture 51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AF7199BD-E9EB-4C96-8A16-173A9549C7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445" y="998315"/>
            <a:ext cx="1711566" cy="157186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7E07D4-8F3D-4157-891C-384FDC0136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726" y="3268530"/>
            <a:ext cx="798696" cy="36256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F701FD-0C49-4732-A2F4-09D5CD4DB62C}"/>
              </a:ext>
            </a:extLst>
          </p:cNvPr>
          <p:cNvSpPr/>
          <p:nvPr/>
        </p:nvSpPr>
        <p:spPr>
          <a:xfrm>
            <a:off x="8553128" y="3925618"/>
            <a:ext cx="3443681" cy="26597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3691D4-7720-49CA-BC8D-11A41E455B73}"/>
              </a:ext>
            </a:extLst>
          </p:cNvPr>
          <p:cNvSpPr txBox="1"/>
          <p:nvPr/>
        </p:nvSpPr>
        <p:spPr>
          <a:xfrm>
            <a:off x="8559229" y="3916147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E24q-20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$259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62CFGAR1US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BD32A1-B097-43CE-ADA0-8E4EB21196DA}"/>
              </a:ext>
            </a:extLst>
          </p:cNvPr>
          <p:cNvSpPr/>
          <p:nvPr/>
        </p:nvSpPr>
        <p:spPr>
          <a:xfrm>
            <a:off x="8564491" y="5200360"/>
            <a:ext cx="3506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3-silded Near-Edgeless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23.8”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2560x1440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B497FBD-DF5F-47EB-82A7-7D1F42C68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224" y="5489209"/>
            <a:ext cx="544141" cy="5441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8921164-4481-4517-B00B-922B40DF4C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9145" y="4897074"/>
            <a:ext cx="421220" cy="424021"/>
          </a:xfrm>
          <a:prstGeom prst="roundRect">
            <a:avLst/>
          </a:prstGeom>
        </p:spPr>
      </p:pic>
      <p:pic>
        <p:nvPicPr>
          <p:cNvPr id="66" name="Picture 65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4FBE7502-DE25-4B57-BBFF-830AFAFFE0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7808" y="3975654"/>
            <a:ext cx="1401941" cy="128750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64B0E4-861A-46E0-B505-817A8E46C8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0891" y="6021291"/>
            <a:ext cx="798696" cy="362566"/>
          </a:xfrm>
          <a:prstGeom prst="rect">
            <a:avLst/>
          </a:prstGeom>
        </p:spPr>
      </p:pic>
      <p:pic>
        <p:nvPicPr>
          <p:cNvPr id="72" name="Picture 2" descr="C:\Users\wangqi23\Desktop\4klogo.png">
            <a:extLst>
              <a:ext uri="{FF2B5EF4-FFF2-40B4-BE49-F238E27FC236}">
                <a16:creationId xmlns:a16="http://schemas.microsoft.com/office/drawing/2014/main" id="{6B6DCF4D-1CD6-4AC6-88D1-757B6928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7586" y="3298067"/>
            <a:ext cx="448265" cy="4387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23031B61-359F-4F5C-B31C-59092F2A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9597" y="-39511"/>
            <a:ext cx="12228422" cy="85369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5000">
                <a:schemeClr val="accent6">
                  <a:alpha val="91000"/>
                </a:schemeClr>
              </a:gs>
              <a:gs pos="41000">
                <a:schemeClr val="accent6">
                  <a:lumMod val="40000"/>
                  <a:lumOff val="60000"/>
                  <a:alpha val="62000"/>
                </a:schemeClr>
              </a:gs>
              <a:gs pos="56000">
                <a:schemeClr val="accent6">
                  <a:alpha val="49000"/>
                </a:schemeClr>
              </a:gs>
              <a:gs pos="71000">
                <a:schemeClr val="accent6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2420" y="-44230"/>
            <a:ext cx="2156360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 Series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06" y="-127580"/>
            <a:ext cx="3119897" cy="9884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9A27F-3555-4C81-90A5-E4F63E4A6173}"/>
              </a:ext>
            </a:extLst>
          </p:cNvPr>
          <p:cNvGrpSpPr/>
          <p:nvPr/>
        </p:nvGrpSpPr>
        <p:grpSpPr>
          <a:xfrm>
            <a:off x="311277" y="3665766"/>
            <a:ext cx="3480759" cy="2897619"/>
            <a:chOff x="311277" y="3665766"/>
            <a:chExt cx="3480759" cy="289761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312801" y="3688468"/>
              <a:ext cx="3450375" cy="266329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311277" y="3665766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S22e-20 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$150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62C6KA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1US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352602" y="4962947"/>
              <a:ext cx="343943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21.5”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21.5” VA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972" y="5945195"/>
              <a:ext cx="790367" cy="355615"/>
            </a:xfrm>
            <a:prstGeom prst="rect">
              <a:avLst/>
            </a:prstGeom>
          </p:spPr>
        </p:pic>
        <p:pic>
          <p:nvPicPr>
            <p:cNvPr id="4" name="Picture 3" descr="A picture containing text, electronics, television, monitor&#10;&#10;Description automatically generated">
              <a:extLst>
                <a:ext uri="{FF2B5EF4-FFF2-40B4-BE49-F238E27FC236}">
                  <a16:creationId xmlns:a16="http://schemas.microsoft.com/office/drawing/2014/main" id="{CE960DD0-DF7E-482A-9668-846A4CEE4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0291" y="3909005"/>
              <a:ext cx="1208769" cy="10539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BA9D7-BA86-41BB-A967-5A22B0C41DB8}"/>
              </a:ext>
            </a:extLst>
          </p:cNvPr>
          <p:cNvGrpSpPr/>
          <p:nvPr/>
        </p:nvGrpSpPr>
        <p:grpSpPr>
          <a:xfrm>
            <a:off x="4370418" y="2394158"/>
            <a:ext cx="3450375" cy="2506892"/>
            <a:chOff x="4374019" y="2671364"/>
            <a:chExt cx="3450375" cy="25068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4374019" y="2671364"/>
              <a:ext cx="3450375" cy="247528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4374019" y="267668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S24e-20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$170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62AEKA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2US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9564" y="4674733"/>
              <a:ext cx="790367" cy="35561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4398113" y="3793261"/>
              <a:ext cx="340202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23.8”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23.8” VA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8" name="Picture 7" descr="A picture containing text, display, picture frame&#10;&#10;Description automatically generated">
              <a:extLst>
                <a:ext uri="{FF2B5EF4-FFF2-40B4-BE49-F238E27FC236}">
                  <a16:creationId xmlns:a16="http://schemas.microsoft.com/office/drawing/2014/main" id="{FE3D9664-61EB-450A-8A1A-465E68017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881" y="2718086"/>
              <a:ext cx="1601424" cy="13257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C9F79-490E-413E-958B-EB6535844AA3}"/>
              </a:ext>
            </a:extLst>
          </p:cNvPr>
          <p:cNvGrpSpPr/>
          <p:nvPr/>
        </p:nvGrpSpPr>
        <p:grpSpPr>
          <a:xfrm>
            <a:off x="8399176" y="883834"/>
            <a:ext cx="3605402" cy="2722905"/>
            <a:chOff x="8557062" y="812811"/>
            <a:chExt cx="3605402" cy="27229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EB7241-66E9-4250-9083-A1FEEAA90677}"/>
                </a:ext>
              </a:extLst>
            </p:cNvPr>
            <p:cNvSpPr/>
            <p:nvPr/>
          </p:nvSpPr>
          <p:spPr>
            <a:xfrm>
              <a:off x="8557062" y="871143"/>
              <a:ext cx="3450375" cy="266457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C43417-E9B5-41CD-83C8-D8345030A009}"/>
                </a:ext>
              </a:extLst>
            </p:cNvPr>
            <p:cNvSpPr txBox="1"/>
            <p:nvPr/>
          </p:nvSpPr>
          <p:spPr>
            <a:xfrm>
              <a:off x="8557062" y="87190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S27e-20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$210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62AFKA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2US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8641763" y="2141756"/>
              <a:ext cx="332819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27”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27” IPS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2450" y="3129146"/>
              <a:ext cx="790367" cy="355615"/>
            </a:xfrm>
            <a:prstGeom prst="rect">
              <a:avLst/>
            </a:prstGeom>
          </p:spPr>
        </p:pic>
        <p:pic>
          <p:nvPicPr>
            <p:cNvPr id="10" name="Picture 9" descr="A picture containing text, dark, picture frame&#10;&#10;Description automatically generated">
              <a:extLst>
                <a:ext uri="{FF2B5EF4-FFF2-40B4-BE49-F238E27FC236}">
                  <a16:creationId xmlns:a16="http://schemas.microsoft.com/office/drawing/2014/main" id="{FE02B11A-ECA5-4479-9091-755123326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0700" y="812811"/>
              <a:ext cx="1921764" cy="157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5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 T and X Series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590F6C-696C-462F-B90E-627BFB2D868D}"/>
              </a:ext>
            </a:extLst>
          </p:cNvPr>
          <p:cNvGraphicFramePr>
            <a:graphicFrameLocks noGrp="1"/>
          </p:cNvGraphicFramePr>
          <p:nvPr/>
        </p:nvGraphicFramePr>
        <p:xfrm>
          <a:off x="0" y="1026666"/>
          <a:ext cx="5262935" cy="2223349"/>
        </p:xfrm>
        <a:graphic>
          <a:graphicData uri="http://schemas.openxmlformats.org/drawingml/2006/table">
            <a:tbl>
              <a:tblPr firstRow="1"/>
              <a:tblGrid>
                <a:gridCol w="291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3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1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50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9717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16762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G4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$1443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$1517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$1599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$1645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$1747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21HD0086US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21HD0028US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21HD0087US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21HD002BUS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21HD0088US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i5-1345U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i5-1345U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6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6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5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39Wh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0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A230C-884D-4193-9B8A-65BE9BD8F606}"/>
              </a:ext>
            </a:extLst>
          </p:cNvPr>
          <p:cNvGraphicFramePr>
            <a:graphicFrameLocks noGrp="1"/>
          </p:cNvGraphicFramePr>
          <p:nvPr/>
        </p:nvGraphicFramePr>
        <p:xfrm>
          <a:off x="5851358" y="971863"/>
          <a:ext cx="3444503" cy="2278152"/>
        </p:xfrm>
        <a:graphic>
          <a:graphicData uri="http://schemas.openxmlformats.org/drawingml/2006/table">
            <a:tbl>
              <a:tblPr firstRow="1"/>
              <a:tblGrid>
                <a:gridCol w="31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32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19974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G4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$1471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$1710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$1875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8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21F6001CUS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21F6001BUS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21F6001HUS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47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49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  <a:endParaRPr lang="en-US" sz="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4392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747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5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3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CA8019-3625-489A-87AD-2B4238CBEB86}"/>
              </a:ext>
            </a:extLst>
          </p:cNvPr>
          <p:cNvGraphicFramePr>
            <a:graphicFrameLocks noGrp="1"/>
          </p:cNvGraphicFramePr>
          <p:nvPr/>
        </p:nvGraphicFramePr>
        <p:xfrm>
          <a:off x="0" y="3545978"/>
          <a:ext cx="3607325" cy="2607203"/>
        </p:xfrm>
        <a:graphic>
          <a:graphicData uri="http://schemas.openxmlformats.org/drawingml/2006/table">
            <a:tbl>
              <a:tblPr firstRow="1"/>
              <a:tblGrid>
                <a:gridCol w="23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84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923172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</a:tblGrid>
              <a:tr h="203339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G2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$1379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$1535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$1765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3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21HH001FUS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21HH001JUS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21HH001MUS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21HH0053US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9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7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5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16”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16’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601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  <a:p>
                      <a:pPr algn="ctr"/>
                      <a:endParaRPr lang="en-US" sz="600" b="0" dirty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31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61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9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6A9F9F-52BA-420B-9BF0-7F2F0EA59EBE}"/>
              </a:ext>
            </a:extLst>
          </p:cNvPr>
          <p:cNvGraphicFramePr>
            <a:graphicFrameLocks noGrp="1"/>
          </p:cNvGraphicFramePr>
          <p:nvPr/>
        </p:nvGraphicFramePr>
        <p:xfrm>
          <a:off x="9913063" y="3545978"/>
          <a:ext cx="2003167" cy="2607203"/>
        </p:xfrm>
        <a:graphic>
          <a:graphicData uri="http://schemas.openxmlformats.org/drawingml/2006/table">
            <a:tbl>
              <a:tblPr firstRow="1"/>
              <a:tblGrid>
                <a:gridCol w="259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2032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872032">
                  <a:extLst>
                    <a:ext uri="{9D8B030D-6E8A-4147-A177-3AD203B41FA5}">
                      <a16:colId xmlns:a16="http://schemas.microsoft.com/office/drawing/2014/main" val="1295053117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X13s (Qualcomm)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$1,333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$1,453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$300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21BX0013US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21BX0014US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SC8280XP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SC8280XP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QHD+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 + </a:t>
                      </a:r>
                      <a:r>
                        <a:rPr lang="en-US" sz="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WWAN 5G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4Cell 49.5Whr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4Cell 49.5Whr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 ARM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 ARM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8E7868-A227-66C6-D332-6FF50F716631}"/>
              </a:ext>
            </a:extLst>
          </p:cNvPr>
          <p:cNvGraphicFramePr>
            <a:graphicFrameLocks noGrp="1"/>
          </p:cNvGraphicFramePr>
          <p:nvPr/>
        </p:nvGraphicFramePr>
        <p:xfrm>
          <a:off x="3806614" y="3545978"/>
          <a:ext cx="2278718" cy="2607203"/>
        </p:xfrm>
        <a:graphic>
          <a:graphicData uri="http://schemas.openxmlformats.org/drawingml/2006/table">
            <a:tbl>
              <a:tblPr firstRow="1"/>
              <a:tblGrid>
                <a:gridCol w="294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987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991987">
                  <a:extLst>
                    <a:ext uri="{9D8B030D-6E8A-4147-A177-3AD203B41FA5}">
                      <a16:colId xmlns:a16="http://schemas.microsoft.com/office/drawing/2014/main" val="1295053117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G4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$1443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$1526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21EX0008US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21EX0006US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41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41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FBC7EC9-BEF5-0DB2-BB54-D3C0125EA3CE}"/>
              </a:ext>
            </a:extLst>
          </p:cNvPr>
          <p:cNvGraphicFramePr>
            <a:graphicFrameLocks noGrp="1"/>
          </p:cNvGraphicFramePr>
          <p:nvPr/>
        </p:nvGraphicFramePr>
        <p:xfrm>
          <a:off x="6269271" y="3551339"/>
          <a:ext cx="3444503" cy="2601842"/>
        </p:xfrm>
        <a:graphic>
          <a:graphicData uri="http://schemas.openxmlformats.org/drawingml/2006/table">
            <a:tbl>
              <a:tblPr firstRow="1"/>
              <a:tblGrid>
                <a:gridCol w="31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32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28125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G4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$1360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$1609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$1710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91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21F2000HUS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21F2000KUS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21F2000LUS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1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9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99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 dirty="0">
                        <a:solidFill>
                          <a:schemeClr val="accen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 dirty="0">
                        <a:solidFill>
                          <a:schemeClr val="accen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01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96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 Battery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 Battery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 Battery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07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8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11808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15A25-F91F-462B-B98B-6D8DB4AD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9219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A366-41CE-422C-B7F7-160549E9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Travel Hubs, Docks,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0D0F6-ED1D-40C7-849F-47F288625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B173EF-EE3B-43F9-89F7-9F73F656DB1E}"/>
              </a:ext>
            </a:extLst>
          </p:cNvPr>
          <p:cNvGraphicFramePr>
            <a:graphicFrameLocks noGrp="1"/>
          </p:cNvGraphicFramePr>
          <p:nvPr/>
        </p:nvGraphicFramePr>
        <p:xfrm>
          <a:off x="323983" y="1392979"/>
          <a:ext cx="7195679" cy="152635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07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645">
                  <a:extLst>
                    <a:ext uri="{9D8B030D-6E8A-4147-A177-3AD203B41FA5}">
                      <a16:colId xmlns:a16="http://schemas.microsoft.com/office/drawing/2014/main" val="862688208"/>
                    </a:ext>
                  </a:extLst>
                </a:gridCol>
                <a:gridCol w="3407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403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56059">
                <a:tc rowSpan="4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Hubs</a:t>
                      </a:r>
                    </a:p>
                  </a:txBody>
                  <a:tcPr marL="0" marR="0" marT="91416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$104.99</a:t>
                      </a:r>
                    </a:p>
                  </a:txBody>
                  <a:tcPr marL="91416" marR="12696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$64.99</a:t>
                      </a:r>
                    </a:p>
                  </a:txBody>
                  <a:tcPr marL="91416" marR="12696" marT="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12696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12696" marT="0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Privacy Filter</a:t>
                      </a:r>
                    </a:p>
                  </a:txBody>
                  <a:tcPr marL="0" marR="0" marT="91416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1269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2"/>
                        </a:rPr>
                        <a:t>USB-C Powered Travel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3"/>
                        </a:rPr>
                        <a:t>USB-C 7-in-1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F3F2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4"/>
                        </a:rPr>
                        <a:t>4 Port USB-A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USB-C Travel Hub Gen 2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" action="ppaction://noaction"/>
                        </a:rPr>
                        <a:t>14.0W 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14.0W 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912622"/>
                  </a:ext>
                </a:extLst>
              </a:tr>
              <a:tr h="1006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4X90S92381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Video ports: HDMI &amp; VGA</a:t>
                      </a:r>
                    </a:p>
                  </a:txBody>
                  <a:tcPr marL="91416" marR="12696" marT="0" marB="0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4X90V55523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HDMI Video Port</a:t>
                      </a:r>
                    </a:p>
                  </a:txBody>
                  <a:tcPr marL="91416" marR="12696" marT="0" marB="0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4X90X21427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Additional 4 USB-A ports </a:t>
                      </a: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4X91A30366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HDMI / VGA Video Ports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0A61769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Reversible Solution</a:t>
                      </a:r>
                    </a:p>
                  </a:txBody>
                  <a:tcPr marL="91416" marR="1269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173288"/>
                  </a:ext>
                </a:extLst>
              </a:tr>
            </a:tbl>
          </a:graphicData>
        </a:graphic>
      </p:graphicFrame>
      <p:pic>
        <p:nvPicPr>
          <p:cNvPr id="6" name="Picture 5" descr="A close up of electronics&#10;&#10;Description automatically generated">
            <a:extLst>
              <a:ext uri="{FF2B5EF4-FFF2-40B4-BE49-F238E27FC236}">
                <a16:creationId xmlns:a16="http://schemas.microsoft.com/office/drawing/2014/main" id="{FB6C672C-2E81-4AD3-B1B0-F527B49E1D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054" y="2576926"/>
            <a:ext cx="1240702" cy="12407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33C50E-978F-4837-A7B6-4AC8AC129458}"/>
              </a:ext>
            </a:extLst>
          </p:cNvPr>
          <p:cNvGraphicFramePr>
            <a:graphicFrameLocks noGrp="1"/>
          </p:cNvGraphicFramePr>
          <p:nvPr/>
        </p:nvGraphicFramePr>
        <p:xfrm>
          <a:off x="325016" y="3792742"/>
          <a:ext cx="5322922" cy="160219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1909">
                  <a:extLst>
                    <a:ext uri="{9D8B030D-6E8A-4147-A177-3AD203B41FA5}">
                      <a16:colId xmlns:a16="http://schemas.microsoft.com/office/drawing/2014/main" val="3010592920"/>
                    </a:ext>
                  </a:extLst>
                </a:gridCol>
                <a:gridCol w="2282974">
                  <a:extLst>
                    <a:ext uri="{9D8B030D-6E8A-4147-A177-3AD203B41FA5}">
                      <a16:colId xmlns:a16="http://schemas.microsoft.com/office/drawing/2014/main" val="1585626574"/>
                    </a:ext>
                  </a:extLst>
                </a:gridCol>
                <a:gridCol w="2408039">
                  <a:extLst>
                    <a:ext uri="{9D8B030D-6E8A-4147-A177-3AD203B41FA5}">
                      <a16:colId xmlns:a16="http://schemas.microsoft.com/office/drawing/2014/main" val="3233750083"/>
                    </a:ext>
                  </a:extLst>
                </a:gridCol>
              </a:tblGrid>
              <a:tr h="350813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Docks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$159.99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$199.99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46787"/>
                  </a:ext>
                </a:extLst>
              </a:tr>
              <a:tr h="245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AC0E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USB-C Mini Dock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AC0E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hlinkClick r:id="rId9"/>
                        </a:rPr>
                        <a:t>Universal USB-C Business Dock</a:t>
                      </a:r>
                      <a:endParaRPr lang="en-US" sz="800" b="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60706"/>
                  </a:ext>
                </a:extLst>
              </a:tr>
              <a:tr h="10055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40AU0065US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 External Display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Power Pass Through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Video Ports: HDMI &amp; VGA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b="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40B30090US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2 External Displays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10Gbps Data Rate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Video Ports: HDMI &amp; DP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401244"/>
                  </a:ext>
                </a:extLst>
              </a:tr>
            </a:tbl>
          </a:graphicData>
        </a:graphic>
      </p:graphicFrame>
      <p:graphicFrame>
        <p:nvGraphicFramePr>
          <p:cNvPr id="8" name="Table 18">
            <a:extLst>
              <a:ext uri="{FF2B5EF4-FFF2-40B4-BE49-F238E27FC236}">
                <a16:creationId xmlns:a16="http://schemas.microsoft.com/office/drawing/2014/main" id="{88FEF884-CCC7-449A-8307-EEFD50F28975}"/>
              </a:ext>
            </a:extLst>
          </p:cNvPr>
          <p:cNvGraphicFramePr>
            <a:graphicFrameLocks noGrp="1"/>
          </p:cNvGraphicFramePr>
          <p:nvPr/>
        </p:nvGraphicFramePr>
        <p:xfrm>
          <a:off x="5647940" y="3792741"/>
          <a:ext cx="6284696" cy="159446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5745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803780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957722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950783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80130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82487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786343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  <a:gridCol w="854141">
                  <a:extLst>
                    <a:ext uri="{9D8B030D-6E8A-4147-A177-3AD203B41FA5}">
                      <a16:colId xmlns:a16="http://schemas.microsoft.com/office/drawing/2014/main" val="622789103"/>
                    </a:ext>
                  </a:extLst>
                </a:gridCol>
              </a:tblGrid>
              <a:tr h="514177">
                <a:tc rowSpan="3"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FFFF"/>
                          </a:solidFill>
                        </a:rPr>
                        <a:t>Power Adapters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noProof="0" dirty="0">
                          <a:solidFill>
                            <a:srgbClr val="FF0000"/>
                          </a:solidFill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5141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0"/>
                        </a:rPr>
                        <a:t>45W USB-C AC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1"/>
                        </a:rPr>
                        <a:t>65w USB-C GaN Adapter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2"/>
                        </a:rPr>
                        <a:t>65W USB-C Travel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3"/>
                        </a:rPr>
                        <a:t>170W AC Slim-tip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230W AC Slim-tip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5"/>
                        </a:rPr>
                        <a:t>65W USB-C Slim AC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hlinkClick r:id="rId16"/>
                        </a:rPr>
                        <a:t>Lenovo Go USB-C Laptop Power Bank </a:t>
                      </a:r>
                      <a:endParaRPr lang="en-US" sz="7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566111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4X20V07881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1" dirty="0"/>
                    </a:p>
                    <a:p>
                      <a:r>
                        <a:rPr lang="en-US" sz="700" b="1" dirty="0"/>
                        <a:t>40AWGC65WW</a:t>
                      </a:r>
                    </a:p>
                    <a:p>
                      <a:endParaRPr lang="en-US" sz="700" b="1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40AW0065WW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4X20S56697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4X20S56713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4X20V24674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40ALLG2WWW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22E52DCE-95FE-44EB-B1F7-4CE02DFA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531" y="5290232"/>
            <a:ext cx="1193046" cy="11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931F901-2CF9-46B2-9FED-9DD5E739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253" y="5495567"/>
            <a:ext cx="612147" cy="6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A92D304-8145-48BA-AD4F-FDBB50D7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00" y="2645548"/>
            <a:ext cx="1226926" cy="12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0F79992-239E-4FD3-8E65-820F6A76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097" y="2661139"/>
            <a:ext cx="1226927" cy="12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791C40-DD6C-43B4-8975-6CCD1FBA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9" y="5326332"/>
            <a:ext cx="877757" cy="8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9330435-FAD4-43DC-849A-21921A0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092" y="5315832"/>
            <a:ext cx="827383" cy="8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9C50ACA-8541-45CD-8FC3-D49333A1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9660" y="5358781"/>
            <a:ext cx="823899" cy="8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24658CA3-43A0-4F07-98B0-469184F8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77" y="5482529"/>
            <a:ext cx="741710" cy="7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15D410E-2256-45EC-9D5A-654FC3B9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783" y="2740952"/>
            <a:ext cx="1346011" cy="100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C6FE83C-2D34-4637-9208-EA285A35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284" y="5547310"/>
            <a:ext cx="816195" cy="6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ECDE36E-E17B-40C1-A5D9-6469FCAB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1480" y="5455651"/>
            <a:ext cx="685047" cy="6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4420C1-D357-F61B-ADE2-937AB151A8C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8720" y="5537510"/>
            <a:ext cx="1227285" cy="774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2702E-F9CF-98D5-E1C1-9B1E4D8616C0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270" y="2915446"/>
            <a:ext cx="985812" cy="6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71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Audio </a:t>
            </a:r>
            <a:br>
              <a:rPr lang="en-US" dirty="0"/>
            </a:br>
            <a:r>
              <a:rPr lang="en-US" dirty="0"/>
              <a:t>(Headphones &amp; Speakerphones)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BAEB-1CC2-4E40-B27A-E7F69F5BE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571DB239-4CDD-4AFB-85A4-6B6063AB2400}"/>
              </a:ext>
            </a:extLst>
          </p:cNvPr>
          <p:cNvGraphicFramePr>
            <a:graphicFrameLocks noGrp="1"/>
          </p:cNvGraphicFramePr>
          <p:nvPr/>
        </p:nvGraphicFramePr>
        <p:xfrm>
          <a:off x="393673" y="4001773"/>
          <a:ext cx="11340433" cy="183573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28136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712410">
                  <a:extLst>
                    <a:ext uri="{9D8B030D-6E8A-4147-A177-3AD203B41FA5}">
                      <a16:colId xmlns:a16="http://schemas.microsoft.com/office/drawing/2014/main" val="2151601019"/>
                    </a:ext>
                  </a:extLst>
                </a:gridCol>
                <a:gridCol w="473344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4194093851"/>
                    </a:ext>
                  </a:extLst>
                </a:gridCol>
                <a:gridCol w="1641411">
                  <a:extLst>
                    <a:ext uri="{9D8B030D-6E8A-4147-A177-3AD203B41FA5}">
                      <a16:colId xmlns:a16="http://schemas.microsoft.com/office/drawing/2014/main" val="1615095089"/>
                    </a:ext>
                  </a:extLst>
                </a:gridCol>
                <a:gridCol w="416768">
                  <a:extLst>
                    <a:ext uri="{9D8B030D-6E8A-4147-A177-3AD203B41FA5}">
                      <a16:colId xmlns:a16="http://schemas.microsoft.com/office/drawing/2014/main" val="938231251"/>
                    </a:ext>
                  </a:extLst>
                </a:gridCol>
                <a:gridCol w="1744131">
                  <a:extLst>
                    <a:ext uri="{9D8B030D-6E8A-4147-A177-3AD203B41FA5}">
                      <a16:colId xmlns:a16="http://schemas.microsoft.com/office/drawing/2014/main" val="4127168411"/>
                    </a:ext>
                  </a:extLst>
                </a:gridCol>
              </a:tblGrid>
              <a:tr h="335419">
                <a:tc rowSpan="3"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FF"/>
                          </a:solidFill>
                        </a:rPr>
                        <a:t>VOIP 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</a:rPr>
                        <a:t>Entry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Speakerphone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099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Lenovo Wired VoIP Headset (</a:t>
                      </a:r>
                      <a:r>
                        <a:rPr lang="en-US" sz="750" dirty="0">
                          <a:hlinkClick r:id="rId2"/>
                        </a:rPr>
                        <a:t>Teams</a:t>
                      </a:r>
                      <a:r>
                        <a:rPr lang="en-US" sz="750" dirty="0"/>
                        <a:t> or </a:t>
                      </a:r>
                      <a:r>
                        <a:rPr lang="en-US" sz="750" dirty="0">
                          <a:hlinkClick r:id="rId3"/>
                        </a:rPr>
                        <a:t>UC</a:t>
                      </a:r>
                      <a:r>
                        <a:rPr lang="en-US" sz="750" dirty="0"/>
                        <a:t>)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"/>
                        </a:rPr>
                        <a:t>ThinkPad Essential Plus 16” Backpack (Eco) 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dirty="0">
                          <a:hlinkClick r:id="rId4"/>
                        </a:rPr>
                        <a:t>Lenovo USB-A Wired Stereo On-Ear Headset (with Control Box)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5"/>
                        </a:rPr>
                        <a:t>100 USB Headset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6"/>
                        </a:rPr>
                        <a:t>100 Mono USB Headset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7"/>
                        </a:rPr>
                        <a:t>Essential Stereo Analog Headset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Lenovo Go Wired Speakerphone (Teams) 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1090364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4XD1M45626  (Teams)</a:t>
                      </a:r>
                    </a:p>
                    <a:p>
                      <a:pPr algn="l"/>
                      <a:r>
                        <a:rPr lang="en-US" sz="750" b="1" dirty="0"/>
                        <a:t>4XD1M39028 (UC)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Microsoft TEAMS or Zoom/UC Certified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USB-C &amp; USB connectivity (USB-C to USB-A adapter included)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4X41A30364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1" dirty="0"/>
                        <a:t>4XD1K18260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Plug &amp; Play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In-line call control box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4XD0X88524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Plug &amp; Play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4XD1B61617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Plug &amp; Play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Chromebook Certified 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4XD0K25030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Fits standard 3.5mm auxiliary port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Chromebook Certified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750" b="1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4XD1C82055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Omni-directional 2 mics, up to 1.5 M pick-up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USB-C &amp; USB connectivity (USB-C to USB-A adapter included)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LED call controls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393674" y="1358349"/>
          <a:ext cx="11356241" cy="224239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89406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600898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1600898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760309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417348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709883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709883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452339">
                  <a:extLst>
                    <a:ext uri="{9D8B030D-6E8A-4147-A177-3AD203B41FA5}">
                      <a16:colId xmlns:a16="http://schemas.microsoft.com/office/drawing/2014/main" val="48498686"/>
                    </a:ext>
                  </a:extLst>
                </a:gridCol>
                <a:gridCol w="1615277">
                  <a:extLst>
                    <a:ext uri="{9D8B030D-6E8A-4147-A177-3AD203B41FA5}">
                      <a16:colId xmlns:a16="http://schemas.microsoft.com/office/drawing/2014/main" val="3102654194"/>
                    </a:ext>
                  </a:extLst>
                </a:gridCol>
              </a:tblGrid>
              <a:tr h="3574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Active Noise Cancelling (ANC)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Wireless On-Ear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$209.99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ANC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Wired On-Ear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ANC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Wired In-Ear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61746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8"/>
                        </a:rPr>
                        <a:t>Lenovo Go Wireless ANC Headset (Teams)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9"/>
                        </a:rPr>
                        <a:t>Lenovo Go Wireless ANC Headset + Charging Stand (Teams)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10"/>
                        </a:rPr>
                        <a:t>ThinkPad X1 ANC Headphones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11"/>
                        </a:rPr>
                        <a:t>Lenovo Go Wired ANC Headset (Teams)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Lenovo Wired ANC Headset Gen 2 (</a:t>
                      </a:r>
                      <a:r>
                        <a:rPr lang="en-US" sz="750" dirty="0">
                          <a:hlinkClick r:id="rId12"/>
                        </a:rPr>
                        <a:t>Teams</a:t>
                      </a:r>
                      <a:r>
                        <a:rPr lang="en-US" sz="750" dirty="0"/>
                        <a:t> or </a:t>
                      </a:r>
                      <a:r>
                        <a:rPr lang="en-US" sz="750" dirty="0">
                          <a:hlinkClick r:id="rId13"/>
                        </a:rPr>
                        <a:t>UC</a:t>
                      </a:r>
                      <a:r>
                        <a:rPr lang="en-US" sz="750" dirty="0"/>
                        <a:t>)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75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hlinkClick r:id="rId14"/>
                        </a:rPr>
                        <a:t>Lenovo Go Wired ANC In-Ear Headphones (Teams) </a:t>
                      </a:r>
                      <a:endParaRPr lang="en-US" sz="75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267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4XD1C99221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Active Noise Cancelling (ANC)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35-hour battery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Dual Bluetooth &amp; USB 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4XD1C99222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4XD1C99221 plus </a:t>
                      </a:r>
                      <a:r>
                        <a:rPr lang="en-US" sz="750" b="0" dirty="0"/>
                        <a:t>charging stand included (fully charge 1.5 hours)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4XD0U47635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14-hour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ANC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b="0" dirty="0"/>
                        <a:t>Dual Bluetooth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4XD1C99223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ANC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USB-C &amp; USB connectivity (USB-C to USB-A adapter included)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4XD1M45627 (Teams)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1" dirty="0"/>
                        <a:t>4XD1M39029 (UC)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Microsoft TEAMS or Zoom/UC Certified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ANC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USB-C &amp; USB connectivity (USB-C to USB-A adapter included)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750" b="1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4XD1C99220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ANC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USB-C connection (able to switch to USB-A with adapter purchased separately:  4X91C99226)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A4D79E7C-5E57-5705-0D70-CB7763D0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2828" y="5614354"/>
            <a:ext cx="579707" cy="5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92E28937-DB29-B4D6-0375-15F05374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151" y="2825127"/>
            <a:ext cx="1078349" cy="10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197154A0-9EF8-096F-FEE1-76D9C50AE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4"/>
          <a:stretch/>
        </p:blipFill>
        <p:spPr bwMode="auto">
          <a:xfrm>
            <a:off x="1266055" y="3081306"/>
            <a:ext cx="890897" cy="8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AA4E5FEE-1674-07BC-C480-C5EB6EB6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173" y="2947736"/>
            <a:ext cx="1024165" cy="10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CD321895-AAEF-F9BF-9106-4FBF519B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238" y="3034624"/>
            <a:ext cx="1273940" cy="9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45D0C-62D0-8AB3-96C6-79B8BC28FF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88507" y="5233595"/>
            <a:ext cx="919341" cy="91237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51069A4-31FB-BC3F-001A-D6F319202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841" y="5374831"/>
            <a:ext cx="689506" cy="6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A02F558-9F49-2F8C-A6B3-1F215684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578" y="5278332"/>
            <a:ext cx="891803" cy="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7C159B4-6190-6B37-255B-104515EE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0721" y="2939249"/>
            <a:ext cx="1229264" cy="12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7E4921-D06E-00BE-2C80-C1213961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2566" y="3208742"/>
            <a:ext cx="855338" cy="8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E56ECCA-FECA-7AE5-C038-0F9F910D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597" y="5494437"/>
            <a:ext cx="809355" cy="9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046BE7F-DDAD-DE96-2A3C-5B634F973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690" y="5374831"/>
            <a:ext cx="1042547" cy="7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009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Video (Webcams)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BAEB-1CC2-4E40-B27A-E7F69F5BE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740307" y="1501162"/>
          <a:ext cx="5230071" cy="269718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93441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2268315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2268315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</a:tblGrid>
              <a:tr h="42996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Webcams</a:t>
                      </a:r>
                    </a:p>
                    <a:p>
                      <a:pPr algn="ctr"/>
                      <a:endParaRPr lang="en-US" sz="1800" b="0" dirty="0">
                        <a:solidFill>
                          <a:srgbClr val="EFEFEF"/>
                        </a:solidFill>
                      </a:endParaRP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7426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dirty="0">
                          <a:hlinkClick r:id="rId2"/>
                        </a:rPr>
                        <a:t>Lenovo Performance Webcam</a:t>
                      </a:r>
                      <a:endParaRPr lang="en-US" sz="1100" b="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hlinkClick r:id="rId3"/>
                        </a:rPr>
                        <a:t>Lenovo Essential Webcam</a:t>
                      </a:r>
                      <a:endParaRPr lang="en-US" sz="1100" b="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524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000" b="1" dirty="0"/>
                        <a:t>4XC1D66055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FHD video camera with two omni-directional mics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Privacy shutter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 plug &amp; play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 &amp; Mac OS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 facial recognition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 Hello compatible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1.8m replaceable cable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4XC1B34802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FHD video with two integrated mics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privacy shutter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Plug-and-play USB connectivity for easy setup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Easy to use mounting mechanism with fixed focus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B68B4EA2-921B-B251-F889-C14A76F6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12" y="3954338"/>
            <a:ext cx="3168120" cy="23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5B42658-1A03-11BB-2F39-DE34CAEC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194" y="4109912"/>
            <a:ext cx="2753254" cy="20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723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831B-8E5F-4BE6-BE84-0BEE3A68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Keyboard and Mice Combos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20F796ED-E357-45CB-AA42-2CE022DB8CCA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1556105"/>
          <a:ext cx="10204705" cy="27291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5341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462417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Combos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684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"/>
                        </a:rPr>
                        <a:t>Essential Wired Combo 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"/>
                        </a:rPr>
                        <a:t>Essential Wireless Combo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4"/>
                        </a:rPr>
                        <a:t>Professional Wireless Combo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5"/>
                        </a:rPr>
                        <a:t>Lenovo Professional Wireless Rechargeable Combo -US English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4X30L79883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4X30L79896 (CA French)</a:t>
                      </a:r>
                    </a:p>
                    <a:p>
                      <a:pPr algn="l"/>
                      <a:endParaRPr lang="en-US" sz="800" b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Wired: USB-A cable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2.5 section keyboard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2-way mouse scroll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4X30M39458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4X30M39471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b="0" dirty="0"/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Wireless: USB-A Dongle Only (No Bluetooth)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One nano receiver (not unified or re-pairable)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12-month battery, 2 AA Battery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2.5 section keyboard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2-way mouse scroll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4X30H56796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4X30H56808 (CA French)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b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Wireless: USB-A Dongle Only (No Bluetooth)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One nano receiver (re-pairable dongle if lost)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24 month battery, 2 AA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Full size 3 section keyboard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2-way mouse scroll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b="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4X31K03931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4X31K03943 (CA French 445)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4X31K03944 (CA French 058)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/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Wireless: Bluetooth (Dual) or USB-A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Re-pairable dongle if lost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Full size 3 section keyboard (slim low profile)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4-way mouse scroll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Silent keyboard type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Rechargeable (USB-C) – no need for batteries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b="1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A6F00E49-01C8-4A54-942B-B8614C26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832" y="4369341"/>
            <a:ext cx="950908" cy="9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9" descr="电脑键盘&#10;&#10;描述已自动生成">
            <a:extLst>
              <a:ext uri="{FF2B5EF4-FFF2-40B4-BE49-F238E27FC236}">
                <a16:creationId xmlns:a16="http://schemas.microsoft.com/office/drawing/2014/main" id="{4F14AAD8-4BE0-81F3-D909-E22014EAC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00" r="4914" b="31787"/>
          <a:stretch/>
        </p:blipFill>
        <p:spPr>
          <a:xfrm>
            <a:off x="8770809" y="4562547"/>
            <a:ext cx="1701069" cy="51807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9F1E35F-C755-C3EA-40EB-8F3300F09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20" b="31305"/>
          <a:stretch/>
        </p:blipFill>
        <p:spPr bwMode="auto">
          <a:xfrm>
            <a:off x="6502711" y="4478981"/>
            <a:ext cx="1513384" cy="7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0870E850-FCC4-0FA0-EAF2-4A9EBBAB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467" r="96533">
                        <a14:foregroundMark x1="7600" y1="26800" x2="7600" y2="26800"/>
                        <a14:foregroundMark x1="4600" y1="62500" x2="2500" y2="55550"/>
                        <a14:foregroundMark x1="2500" y1="55550" x2="3467" y2="29100"/>
                        <a14:foregroundMark x1="3467" y1="29100" x2="5067" y2="25100"/>
                        <a14:foregroundMark x1="91233" y1="40500" x2="91900" y2="55000"/>
                        <a14:foregroundMark x1="91900" y1="55000" x2="90700" y2="40200"/>
                        <a14:foregroundMark x1="96533" y1="40050" x2="96533" y2="40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665" y="4388288"/>
            <a:ext cx="1447634" cy="9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637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831B-8E5F-4BE6-BE84-0BEE3A68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Standalone Keyboards and Mice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B178-6243-4278-A731-DD22E1FFD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FAF34-3F45-4AA2-94F0-41228A3C53DE}"/>
              </a:ext>
            </a:extLst>
          </p:cNvPr>
          <p:cNvSpPr/>
          <p:nvPr/>
        </p:nvSpPr>
        <p:spPr>
          <a:xfrm>
            <a:off x="1052797" y="1033615"/>
            <a:ext cx="742318" cy="230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[  3 OF 4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AACC4-30E2-49BC-841A-5659FBBFCFEC}"/>
              </a:ext>
            </a:extLst>
          </p:cNvPr>
          <p:cNvSpPr txBox="1"/>
          <p:nvPr/>
        </p:nvSpPr>
        <p:spPr>
          <a:xfrm>
            <a:off x="8659660" y="1023492"/>
            <a:ext cx="279434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20F796ED-E357-45CB-AA42-2CE022DB8CCA}"/>
              </a:ext>
            </a:extLst>
          </p:cNvPr>
          <p:cNvGraphicFramePr>
            <a:graphicFrameLocks noGrp="1"/>
          </p:cNvGraphicFramePr>
          <p:nvPr/>
        </p:nvGraphicFramePr>
        <p:xfrm>
          <a:off x="233504" y="3829820"/>
          <a:ext cx="11516407" cy="221496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0371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03102198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97453254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042894361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861474212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4038767160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406769877"/>
                    </a:ext>
                  </a:extLst>
                </a:gridCol>
              </a:tblGrid>
              <a:tr h="462417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Mice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684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"/>
                        </a:rPr>
                        <a:t>Lenovo Basic Wired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"/>
                        </a:rPr>
                        <a:t>ThinkPad USB-C Compact Wired Mouse 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4"/>
                        </a:rPr>
                        <a:t>Lenovo Essential Compact Wireless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5"/>
                        </a:rPr>
                        <a:t>ThinkPad USB-C Compact Wireless Mouse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6"/>
                        </a:rPr>
                        <a:t>ThinkBook Multimedia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7"/>
                        </a:rPr>
                        <a:t>ThinkPad / ThinkBook Silent Mouse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8"/>
                        </a:rPr>
                        <a:t>Lenovo Professional Bluetooth Rechargeable Mouse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9"/>
                        </a:rPr>
                        <a:t>Lenovo Go USB-C Wireless Mouse (Thunder Black)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0"/>
                        </a:rPr>
                        <a:t>Lenovo Go Wireless Vertical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1"/>
                        </a:rPr>
                        <a:t>Lenovo Go Wireless Multi-Device Mouse (Thunder Black)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2"/>
                        </a:rPr>
                        <a:t>ThinkPad X1 Presenter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4Y51C68693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Ambidextrous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Wired USB-A connection, 1.7 m cable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dirty="0"/>
                        <a:t>4Y51D20850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USB-A or USB-C Wired connection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4Y50R20864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USB-A Dongle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Optical sensor with 1000 DPI resolution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dirty="0"/>
                        <a:t>4Y51D20848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USB-C Dongle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On-the-fly DPI switch (800, 1600, 2400)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4Y50V81591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/>
                        <a:t>6 buttons for enhanced productivity 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dirty="0"/>
                        <a:t>4Y50X88822</a:t>
                      </a:r>
                      <a:r>
                        <a:rPr lang="en-US" sz="700" b="0" dirty="0"/>
                        <a:t> (ThinkPad)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4Y50X88824</a:t>
                      </a:r>
                      <a:r>
                        <a:rPr lang="en-US" sz="700" b="0" dirty="0"/>
                        <a:t> (ThinkBook)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Dual-host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Silent Buttons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1 Year Battery</a:t>
                      </a:r>
                    </a:p>
                    <a:p>
                      <a:pPr algn="l"/>
                      <a:endParaRPr lang="en-US" sz="700" b="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4Y51J62544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Ergonomic Full Size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On-the-fly DPI adjustable up to 4000 DPI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3 Year Warranty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700" b="1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4Y51C21216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Rechargeable: 2 - 3 months use, 1.5 - 2 hours to fully charge (may vary based on usage)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4Y51C33792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Ergonomic Full Size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On-the-fly DPI adjustable up to 2400 DPI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4Y51C21217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Wireless and connects to up to 3 devices: 1 x USB-C dongle, 2 x Bluetooth 5.0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4Y50U45359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Twist Hinge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2.4G wireless or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2 Month Battery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Presenter and Mouse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D60E88A0-A241-4D5A-A111-CE746794A923}"/>
              </a:ext>
            </a:extLst>
          </p:cNvPr>
          <p:cNvGraphicFramePr>
            <a:graphicFrameLocks noGrp="1"/>
          </p:cNvGraphicFramePr>
          <p:nvPr/>
        </p:nvGraphicFramePr>
        <p:xfrm>
          <a:off x="233504" y="1284725"/>
          <a:ext cx="11516410" cy="182968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0000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881144787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284808210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662221721"/>
                    </a:ext>
                  </a:extLst>
                </a:gridCol>
              </a:tblGrid>
              <a:tr h="306080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EFEFEF"/>
                          </a:solidFill>
                        </a:rPr>
                        <a:t>Keyboards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3"/>
                        </a:rPr>
                        <a:t>Lenovo Essential Wired Keyboard 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Lenovo Smartcard Wired Keyboard II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5"/>
                        </a:rPr>
                        <a:t>Lenovo Go Wireless Numeric Keypad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6"/>
                        </a:rPr>
                        <a:t>Lenovo Professional Wireless Rechargeable Keyboard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7"/>
                        </a:rPr>
                        <a:t>ThinkPad TrackPoint Keyboard II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8"/>
                        </a:rPr>
                        <a:t>Lenovo Go Wireless Split Keyboard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066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4Y41C68642 (US English)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4Y41C68655 (CA French)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Wired USB-A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Durable with to 10 M clicks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Spill resistant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4Y41B69353 (US English)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4Y41B69371 (CA French)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Wired USB-A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Easy access 30-degree vertical smartcard insertion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Smartcard 16/32/64KB support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 dirty="0"/>
                        <a:t>4Y41C33791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Wireless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Rechargeable USB-C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4Y41K04031 (US English)</a:t>
                      </a:r>
                    </a:p>
                    <a:p>
                      <a:pPr algn="l"/>
                      <a:r>
                        <a:rPr lang="en-US" sz="750" b="1" dirty="0"/>
                        <a:t>4Y41K04043 (CA French 445)</a:t>
                      </a:r>
                    </a:p>
                    <a:p>
                      <a:pPr algn="l"/>
                      <a:r>
                        <a:rPr lang="en-US" sz="750" b="1" dirty="0"/>
                        <a:t>4Y41K04044 (CA French 058)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Wireless Bluetooth or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Rechargeable USB-C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Full size, slim profile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3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 dirty="0"/>
                        <a:t>4Y40X49493 (US English)</a:t>
                      </a:r>
                    </a:p>
                    <a:p>
                      <a:r>
                        <a:rPr lang="en-US" sz="750" b="1" dirty="0"/>
                        <a:t>4Y40X49498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Wireless Bluetooth or Nano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Rechargeable USB-C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Compact size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 dirty="0"/>
                        <a:t>4Y41C33748 (US English)</a:t>
                      </a:r>
                    </a:p>
                    <a:p>
                      <a:r>
                        <a:rPr lang="en-US" sz="750" b="1" dirty="0"/>
                        <a:t>4Y41C33760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Wireless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Ergonomic full size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0123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60192EA6-E8D1-4989-9BF3-923A407F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003" y="3069135"/>
            <a:ext cx="772746" cy="7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9139CCA-9C37-4854-8B4B-96D83F3F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082" y="3069135"/>
            <a:ext cx="939917" cy="7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38564C3-6E0D-483C-A7EB-2D6C8FB9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449" y="2970127"/>
            <a:ext cx="1116061" cy="83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790660-DA9D-D975-E684-11C36CD9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812" y="2913490"/>
            <a:ext cx="1392587" cy="9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CF9ACB-D1E4-8570-0E7D-4BDBA168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4873" y="2727095"/>
            <a:ext cx="1209131" cy="12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30D6368-45F5-682A-DD66-6BAFFDCF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683" y="3081624"/>
            <a:ext cx="554714" cy="5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BF2FFB2-799D-FEF3-F9DD-572019CE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61" y="5573275"/>
            <a:ext cx="704055" cy="9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C28E622-2011-CDD1-7565-AF04E6DA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246" y="5908286"/>
            <a:ext cx="638710" cy="6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25423436-AB46-6A60-8301-5321FC32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424" y="5917011"/>
            <a:ext cx="660897" cy="6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EAD00C4E-0F8B-59E3-33DF-CB0835F6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4556" y="5621359"/>
            <a:ext cx="1085485" cy="10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487753B-B830-8C9B-9073-536BA873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046" y="5785897"/>
            <a:ext cx="774353" cy="7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3C2CACCF-BBEA-9BDB-7160-28A5D8A4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137" y="5881752"/>
            <a:ext cx="793299" cy="7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9F006B5D-A922-81FD-D7C7-1553F0BF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304" y="5731459"/>
            <a:ext cx="1020314" cy="102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0D033877-3295-8F84-79EA-379F109B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792" y="5721106"/>
            <a:ext cx="900246" cy="9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2C71BEB-06D9-6326-DE8F-C6165612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178" y="5717893"/>
            <a:ext cx="671652" cy="10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981AA75-4A6B-7BCA-C5EB-7A33322F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092" y="5908286"/>
            <a:ext cx="774352" cy="58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9949131-D9EB-02D5-6E74-A30BE233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43" y="5899245"/>
            <a:ext cx="683045" cy="9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0D45F9F-0316-765B-0DAE-8746EB51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626" y="5959326"/>
            <a:ext cx="790563" cy="7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257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Cases and Bags</a:t>
            </a: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571DB239-4CDD-4AFB-85A4-6B6063AB2400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3552140"/>
          <a:ext cx="7523615" cy="12287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64120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379942">
                  <a:extLst>
                    <a:ext uri="{9D8B030D-6E8A-4147-A177-3AD203B41FA5}">
                      <a16:colId xmlns:a16="http://schemas.microsoft.com/office/drawing/2014/main" val="2151601019"/>
                    </a:ext>
                  </a:extLst>
                </a:gridCol>
                <a:gridCol w="1379942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335070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488816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475725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328447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Backpacks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014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"/>
                        </a:rPr>
                        <a:t>ThinkPad 16” Basic Backpack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"/>
                        </a:rPr>
                        <a:t>ThinkPad Essential 16” Backpack (Eco)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4"/>
                        </a:rPr>
                        <a:t>ThinkPad Essential Plus 16” Backpack (Eco) 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5"/>
                        </a:rPr>
                        <a:t>ThinkPad 16” Professional Backpack Gen 2 (Eco)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6"/>
                        </a:rPr>
                        <a:t>ThinkBook Plus Gen 3 Sling Backpack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498857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4X40K09936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4X1C12468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4X41A30364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4X41M69794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4X41J35812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1241604"/>
          <a:ext cx="11231817" cy="13877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3601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4140194010"/>
                    </a:ext>
                  </a:extLst>
                </a:gridCol>
                <a:gridCol w="1008936">
                  <a:extLst>
                    <a:ext uri="{9D8B030D-6E8A-4147-A177-3AD203B41FA5}">
                      <a16:colId xmlns:a16="http://schemas.microsoft.com/office/drawing/2014/main" val="3327885764"/>
                    </a:ext>
                  </a:extLst>
                </a:gridCol>
                <a:gridCol w="375416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3102654194"/>
                    </a:ext>
                  </a:extLst>
                </a:gridCol>
                <a:gridCol w="1112296">
                  <a:extLst>
                    <a:ext uri="{9D8B030D-6E8A-4147-A177-3AD203B41FA5}">
                      <a16:colId xmlns:a16="http://schemas.microsoft.com/office/drawing/2014/main" val="3716488921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EFEFEF"/>
                          </a:solidFill>
                        </a:rPr>
                        <a:t>Toploads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Sleeves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$21.99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$21.99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$27.99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3351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7"/>
                        </a:rPr>
                        <a:t>ThinkPad 16” Basic Topload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8"/>
                        </a:rPr>
                        <a:t>ThinkPad 16” Essential Messenger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9"/>
                        </a:rPr>
                        <a:t>ThinkPad Essential 16” Topload (Eco)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0"/>
                        </a:rPr>
                        <a:t>ThinkPad Essential Plus 16” Topload (Eco)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1"/>
                        </a:rPr>
                        <a:t>ThinkPad 14” Professional Topload Gen 2 (Eco)</a:t>
                      </a:r>
                      <a:endParaRPr lang="en-US" sz="80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2"/>
                        </a:rPr>
                        <a:t>ThinkPad 16” Professional Topload Gen 2 (Eco)</a:t>
                      </a:r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3"/>
                        </a:rPr>
                        <a:t>ThinkPad 12" Sleeve/Slipcase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ThinkPad 13" Sleeve/Slipcase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5"/>
                        </a:rPr>
                        <a:t>ThinkPad 14" Sleeve/Slipcase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6"/>
                        </a:rPr>
                        <a:t>ThinkPad 15-16" Sleeve/Slipcase</a:t>
                      </a:r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412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4X40Y95214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4X40Y92515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4X41C12469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4X41A30365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 dirty="0"/>
                        <a:t>4X41M69796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 dirty="0"/>
                        <a:t>4X41M69795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4X40N18007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4X40N18008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4X40N18009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4X40N18010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7CFB0E98-C242-456A-8FF3-7E12F374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85" y="2365914"/>
            <a:ext cx="1026162" cy="1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18AC59-ED57-CE82-4B64-06D62EA6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971" y="4861608"/>
            <a:ext cx="769623" cy="10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CB783B-C5CA-1C7B-62D2-867D9AB2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796" y="2540946"/>
            <a:ext cx="1050343" cy="7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497FDB0-589E-EE24-41D8-837E1539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290" y="4685721"/>
            <a:ext cx="918311" cy="12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B0F6AF9-067F-FE38-3B3F-9F55C1E9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89" b="90000" l="9877" r="89815">
                        <a14:foregroundMark x1="42901" y1="8222" x2="42901" y2="8222"/>
                        <a14:foregroundMark x1="47531" y1="4889" x2="47531" y2="4889"/>
                        <a14:foregroundMark x1="46605" y1="68667" x2="46605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17" y="4659325"/>
            <a:ext cx="988108" cy="13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CBCF07-2C5A-C921-64B7-FBE3204CB072}"/>
              </a:ext>
            </a:extLst>
          </p:cNvPr>
          <p:cNvSpPr txBox="1"/>
          <p:nvPr/>
        </p:nvSpPr>
        <p:spPr>
          <a:xfrm>
            <a:off x="4195955" y="6583140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*All cases shown on this page include Limited Lifetime Warranty Protection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D0AAF4-C4FC-E680-8DE7-88EC175D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115" y="2557539"/>
            <a:ext cx="1013348" cy="7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09678-3907-D831-40FF-1DC9172F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980" y="2492285"/>
            <a:ext cx="1108277" cy="8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724E7E5-6C3C-A0D5-17C6-84EC4B6C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438" y="4685721"/>
            <a:ext cx="988109" cy="13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807FB95-0B7F-3B61-87A7-3B098CEA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528" y="2520895"/>
            <a:ext cx="595199" cy="59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156836F6-0CAD-EE1C-FA1D-122F7603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379" y="2374120"/>
            <a:ext cx="1064492" cy="10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1FA6552-91B3-F1AD-1130-F84D8F1B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391" y="2520895"/>
            <a:ext cx="908105" cy="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45AC020-0712-B4AB-DDF2-FBF6FBE4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6855" y="2474796"/>
            <a:ext cx="908105" cy="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3F85CD98-4A3F-DF88-3EA5-9D674A0F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113" y="2374120"/>
            <a:ext cx="1026161" cy="10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69F468D5-F7DC-0C04-BAAF-5B1470E7E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279" y="2510803"/>
            <a:ext cx="973829" cy="7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A83AEEF6-8D46-9D8B-C1DB-3A830E31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209" y="4826039"/>
            <a:ext cx="837899" cy="11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724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FD53-90EA-4ED5-B864-CF47D3EF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&amp;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D2350-8EB6-49EF-BC3A-C603DDF5C6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i="1" dirty="0"/>
              <a:t>Looking for the latest Services and Software information?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Check out SmartFind for compatible Services &amp; Software for EDU, ThinkPad, ThinkCentre, ThinkStation models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https://smartfind.lenovo.com/#/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1D047-6E88-48F3-807A-0429608BB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061CB-4B9F-4221-B4B6-396225598D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905" y="3326704"/>
            <a:ext cx="5629013" cy="31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46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 X1 Series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4C8D4A-66FB-4842-B1EE-E491CEE177CA}"/>
              </a:ext>
            </a:extLst>
          </p:cNvPr>
          <p:cNvGraphicFramePr>
            <a:graphicFrameLocks noGrp="1"/>
          </p:cNvGraphicFramePr>
          <p:nvPr/>
        </p:nvGraphicFramePr>
        <p:xfrm>
          <a:off x="95509" y="1805498"/>
          <a:ext cx="2805682" cy="2597094"/>
        </p:xfrm>
        <a:graphic>
          <a:graphicData uri="http://schemas.openxmlformats.org/drawingml/2006/table">
            <a:tbl>
              <a:tblPr firstRow="1"/>
              <a:tblGrid>
                <a:gridCol w="247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5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417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11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$1581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$1903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$2142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21HM000GUS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21HM000JUS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21HM000SUS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2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3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3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F87A7A-27F3-4C8F-8B8E-1B6EB63A0AB2}"/>
              </a:ext>
            </a:extLst>
          </p:cNvPr>
          <p:cNvGraphicFramePr>
            <a:graphicFrameLocks noGrp="1"/>
          </p:cNvGraphicFramePr>
          <p:nvPr/>
        </p:nvGraphicFramePr>
        <p:xfrm>
          <a:off x="3385565" y="1812100"/>
          <a:ext cx="4771463" cy="2608615"/>
        </p:xfrm>
        <a:graphic>
          <a:graphicData uri="http://schemas.openxmlformats.org/drawingml/2006/table">
            <a:tbl>
              <a:tblPr firstRow="1"/>
              <a:tblGrid>
                <a:gridCol w="300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40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78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99862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11295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9203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8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$1719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$2105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$2253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21HQ001NUS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21HQ0007US –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21HQ000BUS - Grey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21HQ000CUS - Grey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i7-1365U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4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 + </a:t>
                      </a:r>
                      <a:r>
                        <a:rPr lang="en-US" sz="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WWAN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9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D82EBD-A665-4F28-A9A1-3D0DAFDBB81D}"/>
              </a:ext>
            </a:extLst>
          </p:cNvPr>
          <p:cNvGraphicFramePr>
            <a:graphicFrameLocks noGrp="1"/>
          </p:cNvGraphicFramePr>
          <p:nvPr/>
        </p:nvGraphicFramePr>
        <p:xfrm>
          <a:off x="8641403" y="1812100"/>
          <a:ext cx="1037772" cy="2597093"/>
        </p:xfrm>
        <a:graphic>
          <a:graphicData uri="http://schemas.openxmlformats.org/drawingml/2006/table">
            <a:tbl>
              <a:tblPr firstRow="1"/>
              <a:tblGrid>
                <a:gridCol w="237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078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Nano G3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$1563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21K10009US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i7-1360P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6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50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04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011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 AMD Series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BD93B2-D2FE-4E36-B7F6-98202F418124}"/>
              </a:ext>
            </a:extLst>
          </p:cNvPr>
          <p:cNvGraphicFramePr>
            <a:graphicFrameLocks noGrp="1"/>
          </p:cNvGraphicFramePr>
          <p:nvPr/>
        </p:nvGraphicFramePr>
        <p:xfrm>
          <a:off x="162789" y="1064300"/>
          <a:ext cx="3298551" cy="2593107"/>
        </p:xfrm>
        <a:graphic>
          <a:graphicData uri="http://schemas.openxmlformats.org/drawingml/2006/table">
            <a:tbl>
              <a:tblPr firstRow="1"/>
              <a:tblGrid>
                <a:gridCol w="30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8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76820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$1443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$1682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$1682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$350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$250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21CF005TUS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21CF000EUS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21CF003TUS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8F82C7BA-AD69-469A-A8FC-30E89E5F6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94550" y="132263"/>
            <a:ext cx="2058619" cy="792569"/>
          </a:xfrm>
          <a:prstGeom prst="rect">
            <a:avLst/>
          </a:prstGeom>
        </p:spPr>
      </p:pic>
      <p:pic>
        <p:nvPicPr>
          <p:cNvPr id="8" name="Picture 7" descr="A picture containing photo, sitting, man, green&#10;&#10;Description automatically generated">
            <a:extLst>
              <a:ext uri="{FF2B5EF4-FFF2-40B4-BE49-F238E27FC236}">
                <a16:creationId xmlns:a16="http://schemas.microsoft.com/office/drawing/2014/main" id="{F240DC83-81C7-4DB5-813B-4C13CD32FA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15840" y="35169"/>
            <a:ext cx="1687491" cy="88966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3B4D0F-A0DC-4877-B0E9-EB000D419D55}"/>
              </a:ext>
            </a:extLst>
          </p:cNvPr>
          <p:cNvGraphicFramePr>
            <a:graphicFrameLocks noGrp="1"/>
          </p:cNvGraphicFramePr>
          <p:nvPr/>
        </p:nvGraphicFramePr>
        <p:xfrm>
          <a:off x="152159" y="3755049"/>
          <a:ext cx="3407310" cy="2546243"/>
        </p:xfrm>
        <a:graphic>
          <a:graphicData uri="http://schemas.openxmlformats.org/drawingml/2006/table">
            <a:tbl>
              <a:tblPr firstRow="1"/>
              <a:tblGrid>
                <a:gridCol w="31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863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Z13 G1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$1277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$1443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$1507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21D2001SUS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21D2001RUS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21D2001QUS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E6D5B6-1D6E-4EF2-BDB3-55962F594062}"/>
              </a:ext>
            </a:extLst>
          </p:cNvPr>
          <p:cNvGraphicFramePr>
            <a:graphicFrameLocks noGrp="1"/>
          </p:cNvGraphicFramePr>
          <p:nvPr/>
        </p:nvGraphicFramePr>
        <p:xfrm>
          <a:off x="7860676" y="1057990"/>
          <a:ext cx="1323951" cy="2593107"/>
        </p:xfrm>
        <a:graphic>
          <a:graphicData uri="http://schemas.openxmlformats.org/drawingml/2006/table">
            <a:tbl>
              <a:tblPr firstRow="1"/>
              <a:tblGrid>
                <a:gridCol w="318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057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T14s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$1793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21CQ004TUS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8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8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956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99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78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95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1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FEC692-7C72-4DF8-81EE-7314419888FD}"/>
              </a:ext>
            </a:extLst>
          </p:cNvPr>
          <p:cNvGraphicFramePr>
            <a:graphicFrameLocks noGrp="1"/>
          </p:cNvGraphicFramePr>
          <p:nvPr/>
        </p:nvGraphicFramePr>
        <p:xfrm>
          <a:off x="4011732" y="1064300"/>
          <a:ext cx="2253823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T16 G1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$1425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$1691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$300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21CH0065US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21CH0040US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F749C7-9BF9-45CD-8F63-9A332497DD7A}"/>
              </a:ext>
            </a:extLst>
          </p:cNvPr>
          <p:cNvGraphicFramePr>
            <a:graphicFrameLocks noGrp="1"/>
          </p:cNvGraphicFramePr>
          <p:nvPr/>
        </p:nvGraphicFramePr>
        <p:xfrm>
          <a:off x="4011732" y="3755047"/>
          <a:ext cx="3245149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3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Z16 G1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$1691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$1747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$400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21D4001UUS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21D4001VUS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21D4001XUS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B4F4E5-AEA7-4F33-B4D4-BCFF7B12FDEF}"/>
              </a:ext>
            </a:extLst>
          </p:cNvPr>
          <p:cNvGraphicFramePr>
            <a:graphicFrameLocks noGrp="1"/>
          </p:cNvGraphicFramePr>
          <p:nvPr/>
        </p:nvGraphicFramePr>
        <p:xfrm>
          <a:off x="7860676" y="3780130"/>
          <a:ext cx="1257497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X13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$1563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$300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21CM005CUS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13"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6246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1F652287-FB41-41FD-9169-D865D523EFF1}" vid="{56E9668C-54CA-465F-A460-8A92F2944175}"/>
    </a:ext>
  </a:extLst>
</a:theme>
</file>

<file path=ppt/theme/theme4.xml><?xml version="1.0" encoding="utf-8"?>
<a:theme xmlns:a="http://schemas.openxmlformats.org/drawingml/2006/main" name="2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F65D00F-543C-4EA3-AB4F-A8FFF00EEA2C}" vid="{3B65E472-2AD6-4176-9EF6-397D86762CA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77F4AA-1638-4FFC-8CD0-B6BBACAE18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6CFE95-771C-4802-B140-C778003BEB93}">
  <ds:schemaRefs>
    <ds:schemaRef ds:uri="338aea81-64d9-4501-b31a-b3578b976767"/>
    <ds:schemaRef ds:uri="8400b54b-2d98-440a-a193-b7cd69872e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b150edd-b318-463a-9f3d-ebe5042bc253"/>
  </ds:schemaRefs>
</ds:datastoreItem>
</file>

<file path=customXml/itemProps3.xml><?xml version="1.0" encoding="utf-8"?>
<ds:datastoreItem xmlns:ds="http://schemas.openxmlformats.org/officeDocument/2006/customXml" ds:itemID="{6FC21428-AAC4-406C-A1E6-EF490175A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50edd-b318-463a-9f3d-ebe5042bc253"/>
    <ds:schemaRef ds:uri="2d67ac00-e96e-4a4a-8b7f-9f8fd83584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39753</TotalTime>
  <Words>16127</Words>
  <Application>Microsoft Office PowerPoint</Application>
  <PresentationFormat>Custom</PresentationFormat>
  <Paragraphs>4604</Paragraphs>
  <Slides>77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77</vt:i4>
      </vt:variant>
    </vt:vector>
  </HeadingPairs>
  <TitlesOfParts>
    <vt:vector size="92" baseType="lpstr">
      <vt:lpstr>Arial</vt:lpstr>
      <vt:lpstr>Calibri</vt:lpstr>
      <vt:lpstr>Haettenschweiler</vt:lpstr>
      <vt:lpstr>Helvetica Neue</vt:lpstr>
      <vt:lpstr>Helvetica Neue Light</vt:lpstr>
      <vt:lpstr>Segoe UI Light</vt:lpstr>
      <vt:lpstr>Verdana</vt:lpstr>
      <vt:lpstr>Wingdings</vt:lpstr>
      <vt:lpstr>Lenovo Master</vt:lpstr>
      <vt:lpstr>1_Custom Design</vt:lpstr>
      <vt:lpstr>1_Lenovo Master</vt:lpstr>
      <vt:lpstr>2_Lenovo Master</vt:lpstr>
      <vt:lpstr>3_Lenovo Master</vt:lpstr>
      <vt:lpstr>2_Custom Design</vt:lpstr>
      <vt:lpstr>4_Lenovo Master</vt:lpstr>
      <vt:lpstr>Topseller Quick Reference Guide</vt:lpstr>
      <vt:lpstr>Lenovo Topseller - Notebooks</vt:lpstr>
      <vt:lpstr>LENOVO TOPSELLERS - EDUCATION</vt:lpstr>
      <vt:lpstr>Education Solutions - Chromebooks </vt:lpstr>
      <vt:lpstr>Education Solutions – Windows </vt:lpstr>
      <vt:lpstr>Premium ThinkPad </vt:lpstr>
      <vt:lpstr>Premium ThinkPad T and X Series </vt:lpstr>
      <vt:lpstr>Premium ThinkPad X1 Series </vt:lpstr>
      <vt:lpstr>Premium ThinkPad AMD Series </vt:lpstr>
      <vt:lpstr>VELOCITY THINKPAD </vt:lpstr>
      <vt:lpstr>VELOCITY THINKPAD </vt:lpstr>
      <vt:lpstr>VELOCITY THINKPAD </vt:lpstr>
      <vt:lpstr>LENOVO TOPSELLER NOTEBOOKS </vt:lpstr>
      <vt:lpstr>VELOCITY NOTEBOOKS </vt:lpstr>
      <vt:lpstr>PowerPoint Presentation</vt:lpstr>
      <vt:lpstr>VELOCITY NOTEBOOKS </vt:lpstr>
      <vt:lpstr>Tablets</vt:lpstr>
      <vt:lpstr>Tablets</vt:lpstr>
      <vt:lpstr>LENOLENOVO TOPSELLER - Android Focus Models R  Android Focus Models </vt:lpstr>
      <vt:lpstr>PowerPoint Presentation</vt:lpstr>
      <vt:lpstr>PowerPoint Presentation</vt:lpstr>
      <vt:lpstr>ThinkCentre &amp; Lenovo Desktops </vt:lpstr>
      <vt:lpstr>PowerPoint Presentation</vt:lpstr>
      <vt:lpstr>ThinkCentre Tiny Desktops</vt:lpstr>
      <vt:lpstr>ThinkCentre Gen 3 Alderlake Tiny Desktops </vt:lpstr>
      <vt:lpstr>ThinkCentre Small Form Factor Desktops</vt:lpstr>
      <vt:lpstr>ThinkCentre Mini Tower Desktops</vt:lpstr>
      <vt:lpstr>ThinkCentre All-in-One Desktops</vt:lpstr>
      <vt:lpstr>ThinkVision Monitors</vt:lpstr>
      <vt:lpstr>Mobile Workstations &amp; ThinkStation</vt:lpstr>
      <vt:lpstr>Lenovo Topseller ThinkPad Mobile Workstations</vt:lpstr>
      <vt:lpstr>Lenovo Topseller ThinkPad Mobile Workstations P14s &amp; P16s Intel | Ultraportable performance</vt:lpstr>
      <vt:lpstr>Lenovo Topseller ThinkPad Mobile Workstations P14s &amp; P16s AMD | Ultraportable performance</vt:lpstr>
      <vt:lpstr>Lenovo Topseller ThinkPad Mobile Workstations P16v Intel and AMD Value of Performance</vt:lpstr>
      <vt:lpstr>Lenovo Topseller ThinkPad Mobile Workstations P16 | The Most Powerful ThinkPad Ever</vt:lpstr>
      <vt:lpstr>Lenovo Topseller ThinkPad Mobile Workstations P1 | The Machine You Need in the Device You Want</vt:lpstr>
      <vt:lpstr>Lenovo Topseller ThinkPad Mobile Workstations</vt:lpstr>
      <vt:lpstr>Lenovo Topseller ThinkPad Mobile Workstations P14s &amp; P16s | Ultraportable performance</vt:lpstr>
      <vt:lpstr>Lenovo Topseller ThinkPad Mobile Workstations P14s &amp; P16s AMD | Ultraportable performance value</vt:lpstr>
      <vt:lpstr>Lenovo Topseller ThinkPad Mobile Workstations P15v &amp; T15p | Value of Performance</vt:lpstr>
      <vt:lpstr>Lenovo Topseller ThinkPad Mobile Workstations P15v AMD | Value of Performance</vt:lpstr>
      <vt:lpstr>Lenovo Topseller ThinkPad Mobile Workstations P1 | The Machine You Need in the Device You Want</vt:lpstr>
      <vt:lpstr>Lenovo Topseller ThinkPad Mobile Workstations P16 | The Most Powerful ThinkPad Ever</vt:lpstr>
      <vt:lpstr>Lenovo Topseller ThinkStation Desktop Workstations</vt:lpstr>
      <vt:lpstr>Lenovo Topseller ThinkStation Desktop Workstations P3 Tiny | World’s Smallest Professional Desktop Workstation Now available with Intel 13th Gen Core Performance</vt:lpstr>
      <vt:lpstr>Lenovo Topseller ThinkStation Desktop Workstations P3 Ultra | Advanced Small Form Factor Workstation Now available with Intel 13th Gen Core Performance</vt:lpstr>
      <vt:lpstr>Lenovo Topseller ThinkStation Desktop Workstations P3 TWR | Entry Professional Desktop Workstation  Now available with Intel 13th Gen Core Performance</vt:lpstr>
      <vt:lpstr>Lenovo Topseller ThinkStation Desktop Workstations P360 Tiny | World’s Smallest Professional Desktop Workstation</vt:lpstr>
      <vt:lpstr>Lenovo Topseller ThinkStation Desktop Workstations P360 Ultra | Advanced Small Form Factor Workstation</vt:lpstr>
      <vt:lpstr>Lenovo Topseller ThinkStation Desktop Workstations P360 TWR | Entry Professional Desktop Workstation</vt:lpstr>
      <vt:lpstr>Lenovo Topseller ThinkStation Desktop Workstations P358 | AMD Ryzen Pro Entry TWR Workstation</vt:lpstr>
      <vt:lpstr>Lenovo Topseller ThinkStation Desktop Workstations Limited disty supply! Last chance to buy while supplies last! </vt:lpstr>
      <vt:lpstr>Lenovo Topseller ThinkStation Desktop Workstations P620 &amp; P5 | High Performance Tower Workstations</vt:lpstr>
      <vt:lpstr>Lenovo Topseller ThinkStation Desktop Workstations Performance Towers While Supplies Last through 2023</vt:lpstr>
      <vt:lpstr>Commercial Legion Portfolio</vt:lpstr>
      <vt:lpstr>Legion Hardware Portfolio</vt:lpstr>
      <vt:lpstr>Desktop Configurations</vt:lpstr>
      <vt:lpstr>Notebook Configurations</vt:lpstr>
      <vt:lpstr>Recommended Legion Monitors</vt:lpstr>
      <vt:lpstr>Recommended Legion Accessories</vt:lpstr>
      <vt:lpstr>Frequently Asked Questions</vt:lpstr>
      <vt:lpstr>Visuals and Accessories</vt:lpstr>
      <vt:lpstr>PowerPoint Presentation</vt:lpstr>
      <vt:lpstr>ThinkVision P Series</vt:lpstr>
      <vt:lpstr>ThinkVision T86, T75, T65  Interactive Large Format Displays (iLFDs)</vt:lpstr>
      <vt:lpstr>ThinkVision T Series</vt:lpstr>
      <vt:lpstr>ThinkVision M Series Mobile Monitors</vt:lpstr>
      <vt:lpstr>PowerPoint Presentation</vt:lpstr>
      <vt:lpstr>PowerPoint Presentation</vt:lpstr>
      <vt:lpstr>Accessories</vt:lpstr>
      <vt:lpstr>Laptop Accessories: Travel Hubs, Docks, Power</vt:lpstr>
      <vt:lpstr>Laptop Accessories: Audio  (Headphones &amp; Speakerphones)</vt:lpstr>
      <vt:lpstr>Laptop Accessories: Video (Webcams)</vt:lpstr>
      <vt:lpstr>Laptop Accessories: Keyboard and Mice Combos </vt:lpstr>
      <vt:lpstr>Laptop Accessories: Standalone Keyboards and Mice</vt:lpstr>
      <vt:lpstr>Laptop Accessories: Cases and Bags</vt:lpstr>
      <vt:lpstr>Services &amp; Software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LenovoTemplate-16x9_Expanded</dc:title>
  <dc:creator>Lenovo</dc:creator>
  <cp:lastModifiedBy>Bradley Weatherspoon</cp:lastModifiedBy>
  <cp:revision>376</cp:revision>
  <dcterms:created xsi:type="dcterms:W3CDTF">2015-04-23T17:39:45Z</dcterms:created>
  <dcterms:modified xsi:type="dcterms:W3CDTF">2023-11-13T21:39:27Z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0x0101007C820D11F3EF5F46A1FE21E2DA43AAC5</vt:lpwstr>
  </property>
</Properties>
</file>